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handoutMasterIdLst>
    <p:handoutMasterId r:id="rId28"/>
  </p:handoutMasterIdLst>
  <p:sldIdLst>
    <p:sldId id="256" r:id="rId2"/>
    <p:sldId id="265" r:id="rId3"/>
    <p:sldId id="291" r:id="rId4"/>
    <p:sldId id="290" r:id="rId5"/>
    <p:sldId id="267" r:id="rId6"/>
    <p:sldId id="268" r:id="rId7"/>
    <p:sldId id="269" r:id="rId8"/>
    <p:sldId id="270" r:id="rId9"/>
    <p:sldId id="271" r:id="rId10"/>
    <p:sldId id="272" r:id="rId11"/>
    <p:sldId id="275" r:id="rId12"/>
    <p:sldId id="276" r:id="rId13"/>
    <p:sldId id="277" r:id="rId14"/>
    <p:sldId id="278" r:id="rId15"/>
    <p:sldId id="273" r:id="rId16"/>
    <p:sldId id="279" r:id="rId17"/>
    <p:sldId id="280" r:id="rId18"/>
    <p:sldId id="281" r:id="rId19"/>
    <p:sldId id="282" r:id="rId20"/>
    <p:sldId id="283" r:id="rId21"/>
    <p:sldId id="284" r:id="rId22"/>
    <p:sldId id="287" r:id="rId23"/>
    <p:sldId id="288" r:id="rId24"/>
    <p:sldId id="289" r:id="rId25"/>
    <p:sldId id="29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anh Tâm Potter" initials="TTP" lastIdx="1" clrIdx="0">
    <p:extLst>
      <p:ext uri="{19B8F6BF-5375-455C-9EA6-DF929625EA0E}">
        <p15:presenceInfo xmlns:p15="http://schemas.microsoft.com/office/powerpoint/2012/main" userId="3dc8b446084ea57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6661" autoAdjust="0"/>
  </p:normalViewPr>
  <p:slideViewPr>
    <p:cSldViewPr snapToGrid="0" showGuides="1">
      <p:cViewPr varScale="1">
        <p:scale>
          <a:sx n="57" d="100"/>
          <a:sy n="57" d="100"/>
        </p:scale>
        <p:origin x="1260" y="6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F:\Lab\Device_Info.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F:\Lab\Device_Info.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F:\Lab\Device_Info.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F:\Lab\Device_Info.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600" b="1" i="0" u="none" strike="noStrike" kern="1200" cap="all" spc="120" normalizeH="0" baseline="0">
                <a:solidFill>
                  <a:schemeClr val="dk1"/>
                </a:solidFill>
                <a:latin typeface="+mn-lt"/>
                <a:ea typeface="+mn-ea"/>
                <a:cs typeface="+mn-cs"/>
              </a:defRPr>
            </a:pPr>
            <a:r>
              <a:rPr lang="en-US">
                <a:solidFill>
                  <a:schemeClr val="dk1"/>
                </a:solidFill>
                <a:latin typeface="+mn-lt"/>
                <a:ea typeface="+mn-ea"/>
                <a:cs typeface="+mn-cs"/>
              </a:rPr>
              <a:t>Mức</a:t>
            </a:r>
            <a:r>
              <a:rPr lang="en-US" baseline="0">
                <a:solidFill>
                  <a:schemeClr val="dk1"/>
                </a:solidFill>
                <a:latin typeface="+mn-lt"/>
                <a:ea typeface="+mn-ea"/>
                <a:cs typeface="+mn-cs"/>
              </a:rPr>
              <a:t> cpu sử dụng trên suricata </a:t>
            </a:r>
            <a:r>
              <a:rPr lang="vi-VN">
                <a:solidFill>
                  <a:schemeClr val="dk1"/>
                </a:solidFill>
                <a:latin typeface="+mn-lt"/>
                <a:ea typeface="+mn-ea"/>
                <a:cs typeface="+mn-cs"/>
              </a:rPr>
              <a:t>(%)</a:t>
            </a:r>
            <a:endParaRPr lang="vi-VN"/>
          </a:p>
        </c:rich>
      </c:tx>
      <c:layout>
        <c:manualLayout>
          <c:xMode val="edge"/>
          <c:yMode val="edge"/>
          <c:x val="0.13985627918592758"/>
          <c:y val="8.1424923335549539E-3"/>
        </c:manualLayout>
      </c:layout>
      <c:overlay val="0"/>
      <c:spPr>
        <a:solidFill>
          <a:schemeClr val="lt1"/>
        </a:solidFill>
        <a:ln w="12700" cap="flat" cmpd="sng" algn="ctr">
          <a:noFill/>
          <a:prstDash val="solid"/>
          <a:miter lim="800000"/>
        </a:ln>
        <a:effectLst/>
      </c:spPr>
      <c:txPr>
        <a:bodyPr rot="0" spcFirstLastPara="1" vertOverflow="ellipsis" vert="horz" wrap="square" anchor="ctr" anchorCtr="1"/>
        <a:lstStyle/>
        <a:p>
          <a:pPr>
            <a:defRPr sz="1600" b="1" i="0" u="none" strike="noStrike" kern="1200" cap="all" spc="120" normalizeH="0" baseline="0">
              <a:solidFill>
                <a:schemeClr val="dk1"/>
              </a:solidFill>
              <a:latin typeface="+mn-lt"/>
              <a:ea typeface="+mn-ea"/>
              <a:cs typeface="+mn-cs"/>
            </a:defRPr>
          </a:pPr>
          <a:endParaRPr lang="vi-VN"/>
        </a:p>
      </c:txPr>
    </c:title>
    <c:autoTitleDeleted val="0"/>
    <c:plotArea>
      <c:layout/>
      <c:lineChart>
        <c:grouping val="standard"/>
        <c:varyColors val="0"/>
        <c:ser>
          <c:idx val="0"/>
          <c:order val="0"/>
          <c:tx>
            <c:strRef>
              <c:f>'VNF-performance'!$D$13</c:f>
              <c:strCache>
                <c:ptCount val="1"/>
                <c:pt idx="0">
                  <c:v>Lượng CPU sử dụng (%)</c:v>
                </c:pt>
              </c:strCache>
            </c:strRef>
          </c:tx>
          <c:spPr>
            <a:ln w="22225" cap="rnd">
              <a:solidFill>
                <a:schemeClr val="accent2"/>
              </a:solidFill>
              <a:round/>
            </a:ln>
            <a:effectLst/>
          </c:spPr>
          <c:marker>
            <c:symbol val="diamond"/>
            <c:size val="6"/>
            <c:spPr>
              <a:solidFill>
                <a:schemeClr val="accent2"/>
              </a:solidFill>
              <a:ln w="952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vi-V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'VNF-performance'!$C$14:$C$19</c:f>
              <c:strCache>
                <c:ptCount val="6"/>
                <c:pt idx="0">
                  <c:v>0k</c:v>
                </c:pt>
                <c:pt idx="1">
                  <c:v>20k</c:v>
                </c:pt>
                <c:pt idx="2">
                  <c:v>50k</c:v>
                </c:pt>
                <c:pt idx="3">
                  <c:v>80k</c:v>
                </c:pt>
                <c:pt idx="4">
                  <c:v>100k</c:v>
                </c:pt>
                <c:pt idx="5">
                  <c:v>110k</c:v>
                </c:pt>
              </c:strCache>
            </c:strRef>
          </c:cat>
          <c:val>
            <c:numRef>
              <c:f>'VNF-performance'!$D$14:$D$19</c:f>
              <c:numCache>
                <c:formatCode>General</c:formatCode>
                <c:ptCount val="6"/>
                <c:pt idx="0">
                  <c:v>1</c:v>
                </c:pt>
                <c:pt idx="1">
                  <c:v>36</c:v>
                </c:pt>
                <c:pt idx="2">
                  <c:v>78</c:v>
                </c:pt>
                <c:pt idx="3">
                  <c:v>94</c:v>
                </c:pt>
                <c:pt idx="4">
                  <c:v>98</c:v>
                </c:pt>
                <c:pt idx="5">
                  <c:v>100</c:v>
                </c:pt>
              </c:numCache>
            </c:numRef>
          </c:val>
          <c:smooth val="0"/>
        </c:ser>
        <c:dLbls>
          <c:dLblPos val="t"/>
          <c:showLegendKey val="0"/>
          <c:showVal val="1"/>
          <c:showCatName val="0"/>
          <c:showSerName val="0"/>
          <c:showPercent val="0"/>
          <c:showBubbleSize val="0"/>
        </c:dLbls>
        <c:marker val="1"/>
        <c:smooth val="0"/>
        <c:axId val="603325680"/>
        <c:axId val="603328944"/>
      </c:lineChart>
      <c:catAx>
        <c:axId val="603325680"/>
        <c:scaling>
          <c:orientation val="minMax"/>
        </c:scaling>
        <c:delete val="0"/>
        <c:axPos val="b"/>
        <c:minorGridlines>
          <c:spPr>
            <a:ln>
              <a:solidFill>
                <a:schemeClr val="tx1">
                  <a:lumMod val="5000"/>
                  <a:lumOff val="95000"/>
                </a:schemeClr>
              </a:solidFill>
            </a:ln>
            <a:effectLst/>
          </c:spPr>
        </c:minorGridlines>
        <c:title>
          <c:tx>
            <c:rich>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Tốc độ phát (gói/s)</a:t>
                </a:r>
              </a:p>
            </c:rich>
          </c:tx>
          <c:overlay val="0"/>
          <c:spPr>
            <a:noFill/>
            <a:ln>
              <a:noFill/>
            </a:ln>
            <a:effectLst/>
          </c:spPr>
          <c:txPr>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vi-V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vi-VN"/>
          </a:p>
        </c:txPr>
        <c:crossAx val="603328944"/>
        <c:crosses val="autoZero"/>
        <c:auto val="1"/>
        <c:lblAlgn val="ctr"/>
        <c:lblOffset val="100"/>
        <c:noMultiLvlLbl val="0"/>
      </c:catAx>
      <c:valAx>
        <c:axId val="603328944"/>
        <c:scaling>
          <c:orientation val="minMax"/>
        </c:scaling>
        <c:delete val="0"/>
        <c:axPos val="l"/>
        <c:majorGridlines>
          <c:spPr>
            <a:ln w="9525" cap="flat" cmpd="sng" algn="ctr">
              <a:solidFill>
                <a:schemeClr val="tx1">
                  <a:lumMod val="15000"/>
                  <a:lumOff val="85000"/>
                </a:schemeClr>
              </a:solidFill>
              <a:round/>
            </a:ln>
            <a:effectLst/>
          </c:spPr>
        </c:majorGridlines>
        <c:minorGridlines>
          <c:spPr>
            <a:ln>
              <a:solidFill>
                <a:schemeClr val="tx1">
                  <a:lumMod val="5000"/>
                  <a:lumOff val="95000"/>
                </a:schemeClr>
              </a:solidFill>
            </a:ln>
            <a:effectLst/>
          </c:spPr>
        </c:minorGridlines>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Số %</a:t>
                </a:r>
              </a:p>
            </c:rich>
          </c:tx>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vi-VN"/>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vi-VN"/>
          </a:p>
        </c:txPr>
        <c:crossAx val="60332568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vi-VN"/>
        </a:p>
      </c:txPr>
    </c:legend>
    <c:plotVisOnly val="1"/>
    <c:dispBlanksAs val="gap"/>
    <c:showDLblsOverMax val="0"/>
  </c:chart>
  <c:spPr>
    <a:noFill/>
    <a:ln>
      <a:noFill/>
    </a:ln>
    <a:effectLst/>
  </c:spPr>
  <c:txPr>
    <a:bodyPr/>
    <a:lstStyle/>
    <a:p>
      <a:pPr>
        <a:defRPr/>
      </a:pPr>
      <a:endParaRPr lang="vi-V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vi-VN"/>
        </a:p>
      </c:txPr>
    </c:title>
    <c:autoTitleDeleted val="0"/>
    <c:plotArea>
      <c:layout>
        <c:manualLayout>
          <c:layoutTarget val="inner"/>
          <c:xMode val="edge"/>
          <c:yMode val="edge"/>
          <c:x val="0.10887175247672354"/>
          <c:y val="0.20617741679927803"/>
          <c:w val="0.84342940403190469"/>
          <c:h val="0.67809133276622968"/>
        </c:manualLayout>
      </c:layout>
      <c:lineChart>
        <c:grouping val="standard"/>
        <c:varyColors val="0"/>
        <c:ser>
          <c:idx val="0"/>
          <c:order val="0"/>
          <c:tx>
            <c:strRef>
              <c:f>'VNF-performance'!$D$34</c:f>
              <c:strCache>
                <c:ptCount val="1"/>
                <c:pt idx="0">
                  <c:v>Lượng bộ nhớ sử dụng để xử lý</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vi-V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'VNF-performance'!$C$35:$C$40</c:f>
              <c:strCache>
                <c:ptCount val="6"/>
                <c:pt idx="0">
                  <c:v>0k</c:v>
                </c:pt>
                <c:pt idx="1">
                  <c:v>20k</c:v>
                </c:pt>
                <c:pt idx="2">
                  <c:v>50k</c:v>
                </c:pt>
                <c:pt idx="3">
                  <c:v>80k</c:v>
                </c:pt>
                <c:pt idx="4">
                  <c:v>100k</c:v>
                </c:pt>
                <c:pt idx="5">
                  <c:v>110k</c:v>
                </c:pt>
              </c:strCache>
            </c:strRef>
          </c:cat>
          <c:val>
            <c:numRef>
              <c:f>'VNF-performance'!$D$35:$D$40</c:f>
              <c:numCache>
                <c:formatCode>General</c:formatCode>
                <c:ptCount val="6"/>
                <c:pt idx="0">
                  <c:v>328</c:v>
                </c:pt>
                <c:pt idx="1">
                  <c:v>480</c:v>
                </c:pt>
                <c:pt idx="2">
                  <c:v>565</c:v>
                </c:pt>
                <c:pt idx="3">
                  <c:v>614</c:v>
                </c:pt>
                <c:pt idx="4">
                  <c:v>665</c:v>
                </c:pt>
                <c:pt idx="5">
                  <c:v>675</c:v>
                </c:pt>
              </c:numCache>
            </c:numRef>
          </c:val>
          <c:smooth val="0"/>
        </c:ser>
        <c:dLbls>
          <c:dLblPos val="t"/>
          <c:showLegendKey val="0"/>
          <c:showVal val="1"/>
          <c:showCatName val="0"/>
          <c:showSerName val="0"/>
          <c:showPercent val="0"/>
          <c:showBubbleSize val="0"/>
        </c:dLbls>
        <c:marker val="1"/>
        <c:smooth val="0"/>
        <c:axId val="603324592"/>
        <c:axId val="603325136"/>
      </c:lineChart>
      <c:catAx>
        <c:axId val="603324592"/>
        <c:scaling>
          <c:orientation val="minMax"/>
        </c:scaling>
        <c:delete val="0"/>
        <c:axPos val="b"/>
        <c:minorGridlines>
          <c:spPr>
            <a:ln>
              <a:solidFill>
                <a:schemeClr val="tx1">
                  <a:lumMod val="5000"/>
                  <a:lumOff val="95000"/>
                </a:schemeClr>
              </a:solidFill>
            </a:ln>
            <a:effectLst/>
          </c:spPr>
        </c:minorGridlines>
        <c:title>
          <c:tx>
            <c:rich>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Tốc độ phát (gói/s)</a:t>
                </a:r>
              </a:p>
            </c:rich>
          </c:tx>
          <c:overlay val="0"/>
          <c:spPr>
            <a:noFill/>
            <a:ln>
              <a:noFill/>
            </a:ln>
            <a:effectLst/>
          </c:spPr>
          <c:txPr>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vi-V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vi-VN"/>
          </a:p>
        </c:txPr>
        <c:crossAx val="603325136"/>
        <c:crosses val="autoZero"/>
        <c:auto val="1"/>
        <c:lblAlgn val="ctr"/>
        <c:lblOffset val="100"/>
        <c:noMultiLvlLbl val="0"/>
      </c:catAx>
      <c:valAx>
        <c:axId val="6033251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Memory used (MB)</a:t>
                </a:r>
              </a:p>
            </c:rich>
          </c:tx>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vi-VN"/>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vi-VN"/>
          </a:p>
        </c:txPr>
        <c:crossAx val="603324592"/>
        <c:crosses val="autoZero"/>
        <c:crossBetween val="between"/>
      </c:valAx>
      <c:spPr>
        <a:noFill/>
        <a:ln>
          <a:noFill/>
        </a:ln>
        <a:effectLst/>
      </c:spPr>
    </c:plotArea>
    <c:legend>
      <c:legendPos val="r"/>
      <c:layout>
        <c:manualLayout>
          <c:xMode val="edge"/>
          <c:yMode val="edge"/>
          <c:x val="0.25581760111311386"/>
          <c:y val="0.10610315442853108"/>
          <c:w val="0.42053930005737233"/>
          <c:h val="9.7113687560708456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vi-VN"/>
        </a:p>
      </c:txPr>
    </c:legend>
    <c:plotVisOnly val="1"/>
    <c:dispBlanksAs val="gap"/>
    <c:showDLblsOverMax val="0"/>
  </c:chart>
  <c:spPr>
    <a:noFill/>
    <a:ln>
      <a:noFill/>
    </a:ln>
    <a:effectLst/>
  </c:spPr>
  <c:txPr>
    <a:bodyPr/>
    <a:lstStyle/>
    <a:p>
      <a:pPr>
        <a:defRPr/>
      </a:pPr>
      <a:endParaRPr lang="vi-V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vi-VN"/>
        </a:p>
      </c:txPr>
    </c:title>
    <c:autoTitleDeleted val="0"/>
    <c:plotArea>
      <c:layout>
        <c:manualLayout>
          <c:layoutTarget val="inner"/>
          <c:xMode val="edge"/>
          <c:yMode val="edge"/>
          <c:x val="0.10168764618708376"/>
          <c:y val="0.16044644823220985"/>
          <c:w val="0.87563661685146499"/>
          <c:h val="0.69242685196341403"/>
        </c:manualLayout>
      </c:layout>
      <c:lineChart>
        <c:grouping val="standard"/>
        <c:varyColors val="0"/>
        <c:ser>
          <c:idx val="0"/>
          <c:order val="0"/>
          <c:tx>
            <c:strRef>
              <c:f>'VNF-performance'!$D$52</c:f>
              <c:strCache>
                <c:ptCount val="1"/>
                <c:pt idx="0">
                  <c:v>Độ trễ trong mạng</c:v>
                </c:pt>
              </c:strCache>
            </c:strRef>
          </c:tx>
          <c:spPr>
            <a:ln w="22225" cap="rnd">
              <a:solidFill>
                <a:srgbClr val="7030A0"/>
              </a:solidFill>
              <a:round/>
            </a:ln>
            <a:effectLst/>
          </c:spPr>
          <c:marker>
            <c:symbol val="diamond"/>
            <c:size val="6"/>
            <c:spPr>
              <a:solidFill>
                <a:srgbClr val="7030A0"/>
              </a:solidFill>
              <a:ln w="9525">
                <a:solidFill>
                  <a:srgbClr val="7030A0"/>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vi-V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'VNF-performance'!$C$53:$C$58</c:f>
              <c:strCache>
                <c:ptCount val="6"/>
                <c:pt idx="0">
                  <c:v>0k</c:v>
                </c:pt>
                <c:pt idx="1">
                  <c:v>20k</c:v>
                </c:pt>
                <c:pt idx="2">
                  <c:v>50k</c:v>
                </c:pt>
                <c:pt idx="3">
                  <c:v>80k</c:v>
                </c:pt>
                <c:pt idx="4">
                  <c:v>100k</c:v>
                </c:pt>
                <c:pt idx="5">
                  <c:v>110k</c:v>
                </c:pt>
              </c:strCache>
            </c:strRef>
          </c:cat>
          <c:val>
            <c:numRef>
              <c:f>'VNF-performance'!$D$53:$D$58</c:f>
              <c:numCache>
                <c:formatCode>General</c:formatCode>
                <c:ptCount val="6"/>
                <c:pt idx="0">
                  <c:v>0.2</c:v>
                </c:pt>
                <c:pt idx="1">
                  <c:v>0.4</c:v>
                </c:pt>
                <c:pt idx="2">
                  <c:v>0.66</c:v>
                </c:pt>
                <c:pt idx="3">
                  <c:v>1.02</c:v>
                </c:pt>
                <c:pt idx="4">
                  <c:v>1.82</c:v>
                </c:pt>
                <c:pt idx="5">
                  <c:v>2.42</c:v>
                </c:pt>
              </c:numCache>
            </c:numRef>
          </c:val>
          <c:smooth val="0"/>
        </c:ser>
        <c:dLbls>
          <c:dLblPos val="t"/>
          <c:showLegendKey val="0"/>
          <c:showVal val="1"/>
          <c:showCatName val="0"/>
          <c:showSerName val="0"/>
          <c:showPercent val="0"/>
          <c:showBubbleSize val="0"/>
        </c:dLbls>
        <c:marker val="1"/>
        <c:smooth val="0"/>
        <c:axId val="603326224"/>
        <c:axId val="603326768"/>
      </c:lineChart>
      <c:catAx>
        <c:axId val="603326224"/>
        <c:scaling>
          <c:orientation val="minMax"/>
        </c:scaling>
        <c:delete val="0"/>
        <c:axPos val="b"/>
        <c:minorGridlines>
          <c:spPr>
            <a:ln>
              <a:solidFill>
                <a:schemeClr val="tx1">
                  <a:lumMod val="5000"/>
                  <a:lumOff val="95000"/>
                </a:schemeClr>
              </a:solidFill>
            </a:ln>
            <a:effectLst/>
          </c:spPr>
        </c:minorGridlines>
        <c:title>
          <c:tx>
            <c:rich>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Tốc độ phát gói (gói/s)</a:t>
                </a:r>
              </a:p>
            </c:rich>
          </c:tx>
          <c:overlay val="0"/>
          <c:spPr>
            <a:noFill/>
            <a:ln>
              <a:noFill/>
            </a:ln>
            <a:effectLst/>
          </c:spPr>
          <c:txPr>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vi-V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vi-VN"/>
          </a:p>
        </c:txPr>
        <c:crossAx val="603326768"/>
        <c:crosses val="autoZero"/>
        <c:auto val="1"/>
        <c:lblAlgn val="ctr"/>
        <c:lblOffset val="100"/>
        <c:noMultiLvlLbl val="0"/>
      </c:catAx>
      <c:valAx>
        <c:axId val="603326768"/>
        <c:scaling>
          <c:orientation val="minMax"/>
        </c:scaling>
        <c:delete val="0"/>
        <c:axPos val="l"/>
        <c:majorGridlines>
          <c:spPr>
            <a:ln w="9525" cap="flat" cmpd="sng" algn="ctr">
              <a:solidFill>
                <a:schemeClr val="tx1">
                  <a:lumMod val="15000"/>
                  <a:lumOff val="85000"/>
                </a:schemeClr>
              </a:solidFill>
              <a:round/>
            </a:ln>
            <a:effectLst/>
          </c:spPr>
        </c:majorGridlines>
        <c:minorGridlines>
          <c:spPr>
            <a:ln>
              <a:solidFill>
                <a:schemeClr val="tx1">
                  <a:lumMod val="5000"/>
                  <a:lumOff val="95000"/>
                </a:schemeClr>
              </a:solidFill>
            </a:ln>
            <a:effectLst/>
          </c:spPr>
        </c:minorGridlines>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Độ trễ (ms)</a:t>
                </a:r>
              </a:p>
            </c:rich>
          </c:tx>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vi-VN"/>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vi-VN"/>
          </a:p>
        </c:txPr>
        <c:crossAx val="6033262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vi-V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mtClean="0"/>
              <a:t>TỈ</a:t>
            </a:r>
            <a:r>
              <a:rPr lang="en-US" baseline="0" smtClean="0"/>
              <a:t> LỆ MẤT GÓI </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vi-VN"/>
        </a:p>
      </c:txPr>
    </c:title>
    <c:autoTitleDeleted val="0"/>
    <c:plotArea>
      <c:layout>
        <c:manualLayout>
          <c:layoutTarget val="inner"/>
          <c:xMode val="edge"/>
          <c:yMode val="edge"/>
          <c:x val="0.12934514435695538"/>
          <c:y val="0.20170785196557089"/>
          <c:w val="0.79283530183727036"/>
          <c:h val="0.65482247010790318"/>
        </c:manualLayout>
      </c:layout>
      <c:lineChart>
        <c:grouping val="standard"/>
        <c:varyColors val="0"/>
        <c:ser>
          <c:idx val="0"/>
          <c:order val="0"/>
          <c:tx>
            <c:strRef>
              <c:f>'VNF-performance'!$D$74</c:f>
              <c:strCache>
                <c:ptCount val="1"/>
                <c:pt idx="0">
                  <c:v>Tỉ lệ mất gói</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vi-V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'VNF-performance'!$C$75:$C$79</c:f>
              <c:strCache>
                <c:ptCount val="5"/>
                <c:pt idx="0">
                  <c:v>20k</c:v>
                </c:pt>
                <c:pt idx="1">
                  <c:v>40k</c:v>
                </c:pt>
                <c:pt idx="2">
                  <c:v>60k</c:v>
                </c:pt>
                <c:pt idx="3">
                  <c:v>80k</c:v>
                </c:pt>
                <c:pt idx="4">
                  <c:v>100k</c:v>
                </c:pt>
              </c:strCache>
            </c:strRef>
          </c:cat>
          <c:val>
            <c:numRef>
              <c:f>'VNF-performance'!$D$75:$D$79</c:f>
              <c:numCache>
                <c:formatCode>General</c:formatCode>
                <c:ptCount val="5"/>
                <c:pt idx="0">
                  <c:v>5.0000000000000001E-4</c:v>
                </c:pt>
                <c:pt idx="1">
                  <c:v>5.9999999999999995E-4</c:v>
                </c:pt>
                <c:pt idx="2">
                  <c:v>2E-3</c:v>
                </c:pt>
                <c:pt idx="3">
                  <c:v>5.0000000000000001E-3</c:v>
                </c:pt>
                <c:pt idx="4">
                  <c:v>0.01</c:v>
                </c:pt>
              </c:numCache>
            </c:numRef>
          </c:val>
          <c:smooth val="0"/>
        </c:ser>
        <c:dLbls>
          <c:dLblPos val="t"/>
          <c:showLegendKey val="0"/>
          <c:showVal val="1"/>
          <c:showCatName val="0"/>
          <c:showSerName val="0"/>
          <c:showPercent val="0"/>
          <c:showBubbleSize val="0"/>
        </c:dLbls>
        <c:marker val="1"/>
        <c:smooth val="0"/>
        <c:axId val="603329488"/>
        <c:axId val="603330032"/>
      </c:lineChart>
      <c:catAx>
        <c:axId val="603329488"/>
        <c:scaling>
          <c:orientation val="minMax"/>
        </c:scaling>
        <c:delete val="0"/>
        <c:axPos val="b"/>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Tốc</a:t>
                </a:r>
                <a:r>
                  <a:rPr lang="en-US" baseline="0"/>
                  <a:t> độ phát gói (gói/s)</a:t>
                </a:r>
                <a:endParaRPr lang="vi-VN"/>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vi-V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vi-VN"/>
          </a:p>
        </c:txPr>
        <c:crossAx val="603330032"/>
        <c:crosses val="autoZero"/>
        <c:auto val="1"/>
        <c:lblAlgn val="ctr"/>
        <c:lblOffset val="100"/>
        <c:noMultiLvlLbl val="0"/>
      </c:catAx>
      <c:valAx>
        <c:axId val="60333003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Phần</a:t>
                </a:r>
                <a:r>
                  <a:rPr lang="en-US" baseline="0"/>
                  <a:t> trăm mất gói (%)</a:t>
                </a:r>
                <a:endParaRPr lang="vi-VN"/>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vi-VN"/>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vi-VN"/>
          </a:p>
        </c:txPr>
        <c:crossAx val="603329488"/>
        <c:crosses val="autoZero"/>
        <c:crossBetween val="between"/>
      </c:valAx>
      <c:spPr>
        <a:noFill/>
        <a:ln>
          <a:noFill/>
        </a:ln>
        <a:effectLst/>
      </c:spPr>
    </c:plotArea>
    <c:legend>
      <c:legendPos val="r"/>
      <c:layout>
        <c:manualLayout>
          <c:xMode val="edge"/>
          <c:yMode val="edge"/>
          <c:x val="0.65829155730533684"/>
          <c:y val="0.11633562672390395"/>
          <c:w val="0.21948622047244096"/>
          <c:h val="7.0423016536991206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vi-VN"/>
        </a:p>
      </c:txPr>
    </c:legend>
    <c:plotVisOnly val="1"/>
    <c:dispBlanksAs val="gap"/>
    <c:showDLblsOverMax val="0"/>
  </c:chart>
  <c:spPr>
    <a:noFill/>
    <a:ln>
      <a:noFill/>
    </a:ln>
    <a:effectLst/>
  </c:spPr>
  <c:txPr>
    <a:bodyPr/>
    <a:lstStyle/>
    <a:p>
      <a:pPr>
        <a:defRPr/>
      </a:pPr>
      <a:endParaRPr lang="vi-VN"/>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0255DB-578E-461D-8B85-0782A7E6CB5E}" type="doc">
      <dgm:prSet loTypeId="urn:microsoft.com/office/officeart/2008/layout/VerticalCurvedList" loCatId="list" qsTypeId="urn:microsoft.com/office/officeart/2005/8/quickstyle/simple1" qsCatId="simple" csTypeId="urn:microsoft.com/office/officeart/2005/8/colors/colorful3" csCatId="colorful" phldr="1"/>
      <dgm:spPr/>
      <dgm:t>
        <a:bodyPr/>
        <a:lstStyle/>
        <a:p>
          <a:endParaRPr lang="vi-VN"/>
        </a:p>
      </dgm:t>
    </dgm:pt>
    <dgm:pt modelId="{73D99534-22C7-4059-B89B-BFE6D82EA54A}">
      <dgm:prSet phldrT="[Text]" custT="1"/>
      <dgm:spPr/>
      <dgm:t>
        <a:bodyPr/>
        <a:lstStyle/>
        <a:p>
          <a:r>
            <a:rPr lang="en-US" sz="2400" smtClean="0"/>
            <a:t>Phần 1: Đặt vấn đề</a:t>
          </a:r>
          <a:endParaRPr lang="vi-VN" sz="2400"/>
        </a:p>
      </dgm:t>
    </dgm:pt>
    <dgm:pt modelId="{0E9485DD-A444-44C7-870C-3F70BBC2ADE4}" type="parTrans" cxnId="{46E928D3-F010-40C0-A753-A71A1B1CBF6B}">
      <dgm:prSet/>
      <dgm:spPr/>
      <dgm:t>
        <a:bodyPr/>
        <a:lstStyle/>
        <a:p>
          <a:endParaRPr lang="vi-VN" sz="2400"/>
        </a:p>
      </dgm:t>
    </dgm:pt>
    <dgm:pt modelId="{D7B5BCD3-BB4D-47D8-8A4F-5B74FB4E89AB}" type="sibTrans" cxnId="{46E928D3-F010-40C0-A753-A71A1B1CBF6B}">
      <dgm:prSet/>
      <dgm:spPr/>
      <dgm:t>
        <a:bodyPr/>
        <a:lstStyle/>
        <a:p>
          <a:endParaRPr lang="vi-VN" sz="2400"/>
        </a:p>
      </dgm:t>
    </dgm:pt>
    <dgm:pt modelId="{1EAE98B5-AB7D-45FE-B17F-A485A3C89B58}">
      <dgm:prSet phldrT="[Text]" custT="1"/>
      <dgm:spPr/>
      <dgm:t>
        <a:bodyPr/>
        <a:lstStyle/>
        <a:p>
          <a:r>
            <a:rPr lang="en-US" sz="2400" smtClean="0"/>
            <a:t>Phần 2: Cơ sở lý thuyết chung</a:t>
          </a:r>
          <a:endParaRPr lang="vi-VN" sz="2400"/>
        </a:p>
      </dgm:t>
    </dgm:pt>
    <dgm:pt modelId="{A1A361FF-05A8-40BF-A784-FBE63FD5E776}" type="parTrans" cxnId="{57C1B3C4-156D-4257-96CB-FF1DFA76252F}">
      <dgm:prSet/>
      <dgm:spPr/>
      <dgm:t>
        <a:bodyPr/>
        <a:lstStyle/>
        <a:p>
          <a:endParaRPr lang="vi-VN" sz="2400"/>
        </a:p>
      </dgm:t>
    </dgm:pt>
    <dgm:pt modelId="{680DC1BB-0A9B-4CBA-B62A-B1539E92CAD7}" type="sibTrans" cxnId="{57C1B3C4-156D-4257-96CB-FF1DFA76252F}">
      <dgm:prSet/>
      <dgm:spPr/>
      <dgm:t>
        <a:bodyPr/>
        <a:lstStyle/>
        <a:p>
          <a:endParaRPr lang="vi-VN" sz="2400"/>
        </a:p>
      </dgm:t>
    </dgm:pt>
    <dgm:pt modelId="{B2C5A7C4-9E4D-4260-9678-CCF4BDC95E24}">
      <dgm:prSet phldrT="[Text]" custT="1"/>
      <dgm:spPr/>
      <dgm:t>
        <a:bodyPr/>
        <a:lstStyle/>
        <a:p>
          <a:r>
            <a:rPr lang="en-US" sz="2400" smtClean="0"/>
            <a:t>Phần 3: Xây dựng chuỗi chức năng mạng</a:t>
          </a:r>
          <a:endParaRPr lang="vi-VN" sz="2400"/>
        </a:p>
      </dgm:t>
    </dgm:pt>
    <dgm:pt modelId="{5EFF8DEA-891F-4BEB-8E6A-5237CB91498F}" type="parTrans" cxnId="{6E0F2800-CD10-4396-A991-181AD5E4B0EC}">
      <dgm:prSet/>
      <dgm:spPr/>
      <dgm:t>
        <a:bodyPr/>
        <a:lstStyle/>
        <a:p>
          <a:endParaRPr lang="vi-VN" sz="2400"/>
        </a:p>
      </dgm:t>
    </dgm:pt>
    <dgm:pt modelId="{C5E95102-619C-455C-93C6-8A2CCFDEE23E}" type="sibTrans" cxnId="{6E0F2800-CD10-4396-A991-181AD5E4B0EC}">
      <dgm:prSet/>
      <dgm:spPr/>
      <dgm:t>
        <a:bodyPr/>
        <a:lstStyle/>
        <a:p>
          <a:endParaRPr lang="vi-VN" sz="2400"/>
        </a:p>
      </dgm:t>
    </dgm:pt>
    <dgm:pt modelId="{B3FB33DE-CC4C-427B-8D3B-A127960B634F}">
      <dgm:prSet phldrT="[Text]" custT="1"/>
      <dgm:spPr/>
      <dgm:t>
        <a:bodyPr/>
        <a:lstStyle/>
        <a:p>
          <a:r>
            <a:rPr lang="en-US" sz="2400" smtClean="0"/>
            <a:t>Phần 4: Kết quả đo đạc và đánh giá</a:t>
          </a:r>
          <a:endParaRPr lang="vi-VN" sz="2400"/>
        </a:p>
      </dgm:t>
    </dgm:pt>
    <dgm:pt modelId="{04E69E14-CE19-4A9C-B3C7-A8EE6F7CE96A}" type="parTrans" cxnId="{48C46664-AC73-470F-A5FF-A6F6139EE1F7}">
      <dgm:prSet/>
      <dgm:spPr/>
      <dgm:t>
        <a:bodyPr/>
        <a:lstStyle/>
        <a:p>
          <a:endParaRPr lang="vi-VN" sz="2400"/>
        </a:p>
      </dgm:t>
    </dgm:pt>
    <dgm:pt modelId="{FE63F902-B5A1-4E74-8EBF-61291F92990A}" type="sibTrans" cxnId="{48C46664-AC73-470F-A5FF-A6F6139EE1F7}">
      <dgm:prSet/>
      <dgm:spPr/>
      <dgm:t>
        <a:bodyPr/>
        <a:lstStyle/>
        <a:p>
          <a:endParaRPr lang="vi-VN" sz="2400"/>
        </a:p>
      </dgm:t>
    </dgm:pt>
    <dgm:pt modelId="{FE15C90E-42D1-4CF5-B526-D21267D3EB69}" type="pres">
      <dgm:prSet presAssocID="{D90255DB-578E-461D-8B85-0782A7E6CB5E}" presName="Name0" presStyleCnt="0">
        <dgm:presLayoutVars>
          <dgm:chMax val="7"/>
          <dgm:chPref val="7"/>
          <dgm:dir/>
        </dgm:presLayoutVars>
      </dgm:prSet>
      <dgm:spPr/>
      <dgm:t>
        <a:bodyPr/>
        <a:lstStyle/>
        <a:p>
          <a:endParaRPr lang="vi-VN"/>
        </a:p>
      </dgm:t>
    </dgm:pt>
    <dgm:pt modelId="{AF57584A-939E-4B17-A356-C30F5C034C6E}" type="pres">
      <dgm:prSet presAssocID="{D90255DB-578E-461D-8B85-0782A7E6CB5E}" presName="Name1" presStyleCnt="0"/>
      <dgm:spPr/>
    </dgm:pt>
    <dgm:pt modelId="{9210ED97-8FD6-4989-BC80-0B9552AB356C}" type="pres">
      <dgm:prSet presAssocID="{D90255DB-578E-461D-8B85-0782A7E6CB5E}" presName="cycle" presStyleCnt="0"/>
      <dgm:spPr/>
    </dgm:pt>
    <dgm:pt modelId="{531CE42D-2880-4CD0-A977-7C1203EEEC48}" type="pres">
      <dgm:prSet presAssocID="{D90255DB-578E-461D-8B85-0782A7E6CB5E}" presName="srcNode" presStyleLbl="node1" presStyleIdx="0" presStyleCnt="4"/>
      <dgm:spPr/>
    </dgm:pt>
    <dgm:pt modelId="{20F783C0-92A1-4DFF-8FAB-6A93D68961C5}" type="pres">
      <dgm:prSet presAssocID="{D90255DB-578E-461D-8B85-0782A7E6CB5E}" presName="conn" presStyleLbl="parChTrans1D2" presStyleIdx="0" presStyleCnt="1"/>
      <dgm:spPr/>
      <dgm:t>
        <a:bodyPr/>
        <a:lstStyle/>
        <a:p>
          <a:endParaRPr lang="vi-VN"/>
        </a:p>
      </dgm:t>
    </dgm:pt>
    <dgm:pt modelId="{9A6A3527-05B9-42F9-93A1-B384BB2AEA36}" type="pres">
      <dgm:prSet presAssocID="{D90255DB-578E-461D-8B85-0782A7E6CB5E}" presName="extraNode" presStyleLbl="node1" presStyleIdx="0" presStyleCnt="4"/>
      <dgm:spPr/>
    </dgm:pt>
    <dgm:pt modelId="{BC97101A-FB0E-497A-A1A3-EDF570E3C4A5}" type="pres">
      <dgm:prSet presAssocID="{D90255DB-578E-461D-8B85-0782A7E6CB5E}" presName="dstNode" presStyleLbl="node1" presStyleIdx="0" presStyleCnt="4"/>
      <dgm:spPr/>
    </dgm:pt>
    <dgm:pt modelId="{5BDF71A5-1505-47A3-8A26-3F2560C7B224}" type="pres">
      <dgm:prSet presAssocID="{73D99534-22C7-4059-B89B-BFE6D82EA54A}" presName="text_1" presStyleLbl="node1" presStyleIdx="0" presStyleCnt="4">
        <dgm:presLayoutVars>
          <dgm:bulletEnabled val="1"/>
        </dgm:presLayoutVars>
      </dgm:prSet>
      <dgm:spPr/>
      <dgm:t>
        <a:bodyPr/>
        <a:lstStyle/>
        <a:p>
          <a:endParaRPr lang="vi-VN"/>
        </a:p>
      </dgm:t>
    </dgm:pt>
    <dgm:pt modelId="{6F7A6666-7249-4E98-B444-048542E3EBF4}" type="pres">
      <dgm:prSet presAssocID="{73D99534-22C7-4059-B89B-BFE6D82EA54A}" presName="accent_1" presStyleCnt="0"/>
      <dgm:spPr/>
    </dgm:pt>
    <dgm:pt modelId="{F5C2E1B9-F450-4D79-BEE0-5D494059A537}" type="pres">
      <dgm:prSet presAssocID="{73D99534-22C7-4059-B89B-BFE6D82EA54A}" presName="accentRepeatNode" presStyleLbl="solidFgAcc1" presStyleIdx="0" presStyleCnt="4"/>
      <dgm:spPr/>
    </dgm:pt>
    <dgm:pt modelId="{71D5CB30-FF03-4851-9131-56FDEBC770F0}" type="pres">
      <dgm:prSet presAssocID="{1EAE98B5-AB7D-45FE-B17F-A485A3C89B58}" presName="text_2" presStyleLbl="node1" presStyleIdx="1" presStyleCnt="4">
        <dgm:presLayoutVars>
          <dgm:bulletEnabled val="1"/>
        </dgm:presLayoutVars>
      </dgm:prSet>
      <dgm:spPr/>
      <dgm:t>
        <a:bodyPr/>
        <a:lstStyle/>
        <a:p>
          <a:endParaRPr lang="vi-VN"/>
        </a:p>
      </dgm:t>
    </dgm:pt>
    <dgm:pt modelId="{95F74C1B-EF7D-4184-8D1C-22E47469C479}" type="pres">
      <dgm:prSet presAssocID="{1EAE98B5-AB7D-45FE-B17F-A485A3C89B58}" presName="accent_2" presStyleCnt="0"/>
      <dgm:spPr/>
    </dgm:pt>
    <dgm:pt modelId="{45A3B911-F867-49F8-B6EE-4CB7C54931A5}" type="pres">
      <dgm:prSet presAssocID="{1EAE98B5-AB7D-45FE-B17F-A485A3C89B58}" presName="accentRepeatNode" presStyleLbl="solidFgAcc1" presStyleIdx="1" presStyleCnt="4"/>
      <dgm:spPr/>
    </dgm:pt>
    <dgm:pt modelId="{67AF711E-57D6-434E-B6A0-AEA9352681D3}" type="pres">
      <dgm:prSet presAssocID="{B2C5A7C4-9E4D-4260-9678-CCF4BDC95E24}" presName="text_3" presStyleLbl="node1" presStyleIdx="2" presStyleCnt="4">
        <dgm:presLayoutVars>
          <dgm:bulletEnabled val="1"/>
        </dgm:presLayoutVars>
      </dgm:prSet>
      <dgm:spPr/>
      <dgm:t>
        <a:bodyPr/>
        <a:lstStyle/>
        <a:p>
          <a:endParaRPr lang="vi-VN"/>
        </a:p>
      </dgm:t>
    </dgm:pt>
    <dgm:pt modelId="{9A04D9DB-2550-4C11-8BC0-0F0C08E2D41D}" type="pres">
      <dgm:prSet presAssocID="{B2C5A7C4-9E4D-4260-9678-CCF4BDC95E24}" presName="accent_3" presStyleCnt="0"/>
      <dgm:spPr/>
    </dgm:pt>
    <dgm:pt modelId="{410D0B34-A220-409B-A940-2E298220733B}" type="pres">
      <dgm:prSet presAssocID="{B2C5A7C4-9E4D-4260-9678-CCF4BDC95E24}" presName="accentRepeatNode" presStyleLbl="solidFgAcc1" presStyleIdx="2" presStyleCnt="4"/>
      <dgm:spPr/>
    </dgm:pt>
    <dgm:pt modelId="{EF87151A-FC9F-4176-8444-3902996FA771}" type="pres">
      <dgm:prSet presAssocID="{B3FB33DE-CC4C-427B-8D3B-A127960B634F}" presName="text_4" presStyleLbl="node1" presStyleIdx="3" presStyleCnt="4">
        <dgm:presLayoutVars>
          <dgm:bulletEnabled val="1"/>
        </dgm:presLayoutVars>
      </dgm:prSet>
      <dgm:spPr/>
      <dgm:t>
        <a:bodyPr/>
        <a:lstStyle/>
        <a:p>
          <a:endParaRPr lang="vi-VN"/>
        </a:p>
      </dgm:t>
    </dgm:pt>
    <dgm:pt modelId="{BAF1AD19-73CC-4B01-BBBC-CD24CF83A8AF}" type="pres">
      <dgm:prSet presAssocID="{B3FB33DE-CC4C-427B-8D3B-A127960B634F}" presName="accent_4" presStyleCnt="0"/>
      <dgm:spPr/>
    </dgm:pt>
    <dgm:pt modelId="{1DDB1FCF-A6C4-4B9B-997F-DA3956962BC0}" type="pres">
      <dgm:prSet presAssocID="{B3FB33DE-CC4C-427B-8D3B-A127960B634F}" presName="accentRepeatNode" presStyleLbl="solidFgAcc1" presStyleIdx="3" presStyleCnt="4"/>
      <dgm:spPr/>
    </dgm:pt>
  </dgm:ptLst>
  <dgm:cxnLst>
    <dgm:cxn modelId="{57C1B3C4-156D-4257-96CB-FF1DFA76252F}" srcId="{D90255DB-578E-461D-8B85-0782A7E6CB5E}" destId="{1EAE98B5-AB7D-45FE-B17F-A485A3C89B58}" srcOrd="1" destOrd="0" parTransId="{A1A361FF-05A8-40BF-A784-FBE63FD5E776}" sibTransId="{680DC1BB-0A9B-4CBA-B62A-B1539E92CAD7}"/>
    <dgm:cxn modelId="{6E0F2800-CD10-4396-A991-181AD5E4B0EC}" srcId="{D90255DB-578E-461D-8B85-0782A7E6CB5E}" destId="{B2C5A7C4-9E4D-4260-9678-CCF4BDC95E24}" srcOrd="2" destOrd="0" parTransId="{5EFF8DEA-891F-4BEB-8E6A-5237CB91498F}" sibTransId="{C5E95102-619C-455C-93C6-8A2CCFDEE23E}"/>
    <dgm:cxn modelId="{7E57936A-1F9D-4A25-B282-4BBD67ABD437}" type="presOf" srcId="{B3FB33DE-CC4C-427B-8D3B-A127960B634F}" destId="{EF87151A-FC9F-4176-8444-3902996FA771}" srcOrd="0" destOrd="0" presId="urn:microsoft.com/office/officeart/2008/layout/VerticalCurvedList"/>
    <dgm:cxn modelId="{001A6E55-B8A2-42EE-A4E2-718275222C16}" type="presOf" srcId="{B2C5A7C4-9E4D-4260-9678-CCF4BDC95E24}" destId="{67AF711E-57D6-434E-B6A0-AEA9352681D3}" srcOrd="0" destOrd="0" presId="urn:microsoft.com/office/officeart/2008/layout/VerticalCurvedList"/>
    <dgm:cxn modelId="{48C46664-AC73-470F-A5FF-A6F6139EE1F7}" srcId="{D90255DB-578E-461D-8B85-0782A7E6CB5E}" destId="{B3FB33DE-CC4C-427B-8D3B-A127960B634F}" srcOrd="3" destOrd="0" parTransId="{04E69E14-CE19-4A9C-B3C7-A8EE6F7CE96A}" sibTransId="{FE63F902-B5A1-4E74-8EBF-61291F92990A}"/>
    <dgm:cxn modelId="{64DC6E4A-07E0-4C79-8386-12C63581C383}" type="presOf" srcId="{D90255DB-578E-461D-8B85-0782A7E6CB5E}" destId="{FE15C90E-42D1-4CF5-B526-D21267D3EB69}" srcOrd="0" destOrd="0" presId="urn:microsoft.com/office/officeart/2008/layout/VerticalCurvedList"/>
    <dgm:cxn modelId="{78800F9D-8D75-4783-BBC7-5510E2754E82}" type="presOf" srcId="{1EAE98B5-AB7D-45FE-B17F-A485A3C89B58}" destId="{71D5CB30-FF03-4851-9131-56FDEBC770F0}" srcOrd="0" destOrd="0" presId="urn:microsoft.com/office/officeart/2008/layout/VerticalCurvedList"/>
    <dgm:cxn modelId="{0565C8C2-EB78-428B-88EF-0007544E8A93}" type="presOf" srcId="{D7B5BCD3-BB4D-47D8-8A4F-5B74FB4E89AB}" destId="{20F783C0-92A1-4DFF-8FAB-6A93D68961C5}" srcOrd="0" destOrd="0" presId="urn:microsoft.com/office/officeart/2008/layout/VerticalCurvedList"/>
    <dgm:cxn modelId="{46E928D3-F010-40C0-A753-A71A1B1CBF6B}" srcId="{D90255DB-578E-461D-8B85-0782A7E6CB5E}" destId="{73D99534-22C7-4059-B89B-BFE6D82EA54A}" srcOrd="0" destOrd="0" parTransId="{0E9485DD-A444-44C7-870C-3F70BBC2ADE4}" sibTransId="{D7B5BCD3-BB4D-47D8-8A4F-5B74FB4E89AB}"/>
    <dgm:cxn modelId="{293185DD-AE7F-4FF7-88DC-09D61FDE128F}" type="presOf" srcId="{73D99534-22C7-4059-B89B-BFE6D82EA54A}" destId="{5BDF71A5-1505-47A3-8A26-3F2560C7B224}" srcOrd="0" destOrd="0" presId="urn:microsoft.com/office/officeart/2008/layout/VerticalCurvedList"/>
    <dgm:cxn modelId="{BE9A807D-5F7B-4EF5-B6F0-C4E4974465FF}" type="presParOf" srcId="{FE15C90E-42D1-4CF5-B526-D21267D3EB69}" destId="{AF57584A-939E-4B17-A356-C30F5C034C6E}" srcOrd="0" destOrd="0" presId="urn:microsoft.com/office/officeart/2008/layout/VerticalCurvedList"/>
    <dgm:cxn modelId="{77ECD463-EE8B-49D2-BD24-9F1734187A16}" type="presParOf" srcId="{AF57584A-939E-4B17-A356-C30F5C034C6E}" destId="{9210ED97-8FD6-4989-BC80-0B9552AB356C}" srcOrd="0" destOrd="0" presId="urn:microsoft.com/office/officeart/2008/layout/VerticalCurvedList"/>
    <dgm:cxn modelId="{7D6DDCC1-5A26-4010-8C63-D1D10E35666B}" type="presParOf" srcId="{9210ED97-8FD6-4989-BC80-0B9552AB356C}" destId="{531CE42D-2880-4CD0-A977-7C1203EEEC48}" srcOrd="0" destOrd="0" presId="urn:microsoft.com/office/officeart/2008/layout/VerticalCurvedList"/>
    <dgm:cxn modelId="{EC8550F0-5F56-4B32-88B6-E9758EE3083B}" type="presParOf" srcId="{9210ED97-8FD6-4989-BC80-0B9552AB356C}" destId="{20F783C0-92A1-4DFF-8FAB-6A93D68961C5}" srcOrd="1" destOrd="0" presId="urn:microsoft.com/office/officeart/2008/layout/VerticalCurvedList"/>
    <dgm:cxn modelId="{A79CBE6D-8D47-41C5-B0A5-77569C7849E9}" type="presParOf" srcId="{9210ED97-8FD6-4989-BC80-0B9552AB356C}" destId="{9A6A3527-05B9-42F9-93A1-B384BB2AEA36}" srcOrd="2" destOrd="0" presId="urn:microsoft.com/office/officeart/2008/layout/VerticalCurvedList"/>
    <dgm:cxn modelId="{1CACF643-508E-4ECE-8ECD-B3E02A26C569}" type="presParOf" srcId="{9210ED97-8FD6-4989-BC80-0B9552AB356C}" destId="{BC97101A-FB0E-497A-A1A3-EDF570E3C4A5}" srcOrd="3" destOrd="0" presId="urn:microsoft.com/office/officeart/2008/layout/VerticalCurvedList"/>
    <dgm:cxn modelId="{B8775C92-3A57-4764-9D20-6186CC66C5C3}" type="presParOf" srcId="{AF57584A-939E-4B17-A356-C30F5C034C6E}" destId="{5BDF71A5-1505-47A3-8A26-3F2560C7B224}" srcOrd="1" destOrd="0" presId="urn:microsoft.com/office/officeart/2008/layout/VerticalCurvedList"/>
    <dgm:cxn modelId="{5ECD6F0A-EF65-4A03-9CF0-9BB55EFE2A5D}" type="presParOf" srcId="{AF57584A-939E-4B17-A356-C30F5C034C6E}" destId="{6F7A6666-7249-4E98-B444-048542E3EBF4}" srcOrd="2" destOrd="0" presId="urn:microsoft.com/office/officeart/2008/layout/VerticalCurvedList"/>
    <dgm:cxn modelId="{7CF82E77-FEC2-40DD-8999-78E0A61D0917}" type="presParOf" srcId="{6F7A6666-7249-4E98-B444-048542E3EBF4}" destId="{F5C2E1B9-F450-4D79-BEE0-5D494059A537}" srcOrd="0" destOrd="0" presId="urn:microsoft.com/office/officeart/2008/layout/VerticalCurvedList"/>
    <dgm:cxn modelId="{CA2840A5-4936-49FC-BD22-047EF521E0BD}" type="presParOf" srcId="{AF57584A-939E-4B17-A356-C30F5C034C6E}" destId="{71D5CB30-FF03-4851-9131-56FDEBC770F0}" srcOrd="3" destOrd="0" presId="urn:microsoft.com/office/officeart/2008/layout/VerticalCurvedList"/>
    <dgm:cxn modelId="{4FA6E036-EE7C-4BF2-B904-54ED8E7F483A}" type="presParOf" srcId="{AF57584A-939E-4B17-A356-C30F5C034C6E}" destId="{95F74C1B-EF7D-4184-8D1C-22E47469C479}" srcOrd="4" destOrd="0" presId="urn:microsoft.com/office/officeart/2008/layout/VerticalCurvedList"/>
    <dgm:cxn modelId="{044ACEDF-63C7-4F62-8967-AD3BACEB4596}" type="presParOf" srcId="{95F74C1B-EF7D-4184-8D1C-22E47469C479}" destId="{45A3B911-F867-49F8-B6EE-4CB7C54931A5}" srcOrd="0" destOrd="0" presId="urn:microsoft.com/office/officeart/2008/layout/VerticalCurvedList"/>
    <dgm:cxn modelId="{FCACAA05-1A58-4C61-BFE4-6B9210C55DDF}" type="presParOf" srcId="{AF57584A-939E-4B17-A356-C30F5C034C6E}" destId="{67AF711E-57D6-434E-B6A0-AEA9352681D3}" srcOrd="5" destOrd="0" presId="urn:microsoft.com/office/officeart/2008/layout/VerticalCurvedList"/>
    <dgm:cxn modelId="{19DA63ED-B38B-4872-A0F6-95E6FB953829}" type="presParOf" srcId="{AF57584A-939E-4B17-A356-C30F5C034C6E}" destId="{9A04D9DB-2550-4C11-8BC0-0F0C08E2D41D}" srcOrd="6" destOrd="0" presId="urn:microsoft.com/office/officeart/2008/layout/VerticalCurvedList"/>
    <dgm:cxn modelId="{073A5B5B-42E3-40CA-A144-C3BF68C3440B}" type="presParOf" srcId="{9A04D9DB-2550-4C11-8BC0-0F0C08E2D41D}" destId="{410D0B34-A220-409B-A940-2E298220733B}" srcOrd="0" destOrd="0" presId="urn:microsoft.com/office/officeart/2008/layout/VerticalCurvedList"/>
    <dgm:cxn modelId="{3CAE527D-315E-4D3A-85B3-F84EEE3B0D28}" type="presParOf" srcId="{AF57584A-939E-4B17-A356-C30F5C034C6E}" destId="{EF87151A-FC9F-4176-8444-3902996FA771}" srcOrd="7" destOrd="0" presId="urn:microsoft.com/office/officeart/2008/layout/VerticalCurvedList"/>
    <dgm:cxn modelId="{9C794528-D3FB-4D68-B73F-1488264678DF}" type="presParOf" srcId="{AF57584A-939E-4B17-A356-C30F5C034C6E}" destId="{BAF1AD19-73CC-4B01-BBBC-CD24CF83A8AF}" srcOrd="8" destOrd="0" presId="urn:microsoft.com/office/officeart/2008/layout/VerticalCurvedList"/>
    <dgm:cxn modelId="{D8DACED9-8C2F-4E3B-8AD5-6F2E7A76E1D3}" type="presParOf" srcId="{BAF1AD19-73CC-4B01-BBBC-CD24CF83A8AF}" destId="{1DDB1FCF-A6C4-4B9B-997F-DA3956962BC0}"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F783C0-92A1-4DFF-8FAB-6A93D68961C5}">
      <dsp:nvSpPr>
        <dsp:cNvPr id="0" name=""/>
        <dsp:cNvSpPr/>
      </dsp:nvSpPr>
      <dsp:spPr>
        <a:xfrm>
          <a:off x="-4307473" y="-660797"/>
          <a:ext cx="5132044" cy="5132044"/>
        </a:xfrm>
        <a:prstGeom prst="blockArc">
          <a:avLst>
            <a:gd name="adj1" fmla="val 18900000"/>
            <a:gd name="adj2" fmla="val 2700000"/>
            <a:gd name="adj3" fmla="val 421"/>
          </a:avLst>
        </a:pr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BDF71A5-1505-47A3-8A26-3F2560C7B224}">
      <dsp:nvSpPr>
        <dsp:cNvPr id="0" name=""/>
        <dsp:cNvSpPr/>
      </dsp:nvSpPr>
      <dsp:spPr>
        <a:xfrm>
          <a:off x="431983" y="292947"/>
          <a:ext cx="9269879" cy="58619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5296" tIns="60960" rIns="60960" bIns="60960" numCol="1" spcCol="1270" anchor="ctr" anchorCtr="0">
          <a:noAutofit/>
        </a:bodyPr>
        <a:lstStyle/>
        <a:p>
          <a:pPr lvl="0" algn="l" defTabSz="1066800">
            <a:lnSpc>
              <a:spcPct val="90000"/>
            </a:lnSpc>
            <a:spcBef>
              <a:spcPct val="0"/>
            </a:spcBef>
            <a:spcAft>
              <a:spcPct val="35000"/>
            </a:spcAft>
          </a:pPr>
          <a:r>
            <a:rPr lang="en-US" sz="2400" kern="1200" smtClean="0"/>
            <a:t>Phần 1: Đặt vấn đề</a:t>
          </a:r>
          <a:endParaRPr lang="vi-VN" sz="2400" kern="1200"/>
        </a:p>
      </dsp:txBody>
      <dsp:txXfrm>
        <a:off x="431983" y="292947"/>
        <a:ext cx="9269879" cy="586199"/>
      </dsp:txXfrm>
    </dsp:sp>
    <dsp:sp modelId="{F5C2E1B9-F450-4D79-BEE0-5D494059A537}">
      <dsp:nvSpPr>
        <dsp:cNvPr id="0" name=""/>
        <dsp:cNvSpPr/>
      </dsp:nvSpPr>
      <dsp:spPr>
        <a:xfrm>
          <a:off x="65608" y="219672"/>
          <a:ext cx="732749" cy="732749"/>
        </a:xfrm>
        <a:prstGeom prst="ellipse">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1D5CB30-FF03-4851-9131-56FDEBC770F0}">
      <dsp:nvSpPr>
        <dsp:cNvPr id="0" name=""/>
        <dsp:cNvSpPr/>
      </dsp:nvSpPr>
      <dsp:spPr>
        <a:xfrm>
          <a:off x="768064" y="1172399"/>
          <a:ext cx="8933798" cy="586199"/>
        </a:xfrm>
        <a:prstGeom prst="rect">
          <a:avLst/>
        </a:prstGeom>
        <a:solidFill>
          <a:schemeClr val="accent3">
            <a:hueOff val="-475496"/>
            <a:satOff val="14979"/>
            <a:lumOff val="14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5296" tIns="60960" rIns="60960" bIns="60960" numCol="1" spcCol="1270" anchor="ctr" anchorCtr="0">
          <a:noAutofit/>
        </a:bodyPr>
        <a:lstStyle/>
        <a:p>
          <a:pPr lvl="0" algn="l" defTabSz="1066800">
            <a:lnSpc>
              <a:spcPct val="90000"/>
            </a:lnSpc>
            <a:spcBef>
              <a:spcPct val="0"/>
            </a:spcBef>
            <a:spcAft>
              <a:spcPct val="35000"/>
            </a:spcAft>
          </a:pPr>
          <a:r>
            <a:rPr lang="en-US" sz="2400" kern="1200" smtClean="0"/>
            <a:t>Phần 2: Cơ sở lý thuyết chung</a:t>
          </a:r>
          <a:endParaRPr lang="vi-VN" sz="2400" kern="1200"/>
        </a:p>
      </dsp:txBody>
      <dsp:txXfrm>
        <a:off x="768064" y="1172399"/>
        <a:ext cx="8933798" cy="586199"/>
      </dsp:txXfrm>
    </dsp:sp>
    <dsp:sp modelId="{45A3B911-F867-49F8-B6EE-4CB7C54931A5}">
      <dsp:nvSpPr>
        <dsp:cNvPr id="0" name=""/>
        <dsp:cNvSpPr/>
      </dsp:nvSpPr>
      <dsp:spPr>
        <a:xfrm>
          <a:off x="401689" y="1099124"/>
          <a:ext cx="732749" cy="732749"/>
        </a:xfrm>
        <a:prstGeom prst="ellipse">
          <a:avLst/>
        </a:prstGeom>
        <a:solidFill>
          <a:schemeClr val="lt1">
            <a:hueOff val="0"/>
            <a:satOff val="0"/>
            <a:lumOff val="0"/>
            <a:alphaOff val="0"/>
          </a:schemeClr>
        </a:solidFill>
        <a:ln w="12700" cap="flat" cmpd="sng" algn="ctr">
          <a:solidFill>
            <a:schemeClr val="accent3">
              <a:hueOff val="-475496"/>
              <a:satOff val="14979"/>
              <a:lumOff val="1438"/>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AF711E-57D6-434E-B6A0-AEA9352681D3}">
      <dsp:nvSpPr>
        <dsp:cNvPr id="0" name=""/>
        <dsp:cNvSpPr/>
      </dsp:nvSpPr>
      <dsp:spPr>
        <a:xfrm>
          <a:off x="768064" y="2051851"/>
          <a:ext cx="8933798" cy="586199"/>
        </a:xfrm>
        <a:prstGeom prst="rect">
          <a:avLst/>
        </a:prstGeom>
        <a:solidFill>
          <a:schemeClr val="accent3">
            <a:hueOff val="-950991"/>
            <a:satOff val="29959"/>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5296" tIns="60960" rIns="60960" bIns="60960" numCol="1" spcCol="1270" anchor="ctr" anchorCtr="0">
          <a:noAutofit/>
        </a:bodyPr>
        <a:lstStyle/>
        <a:p>
          <a:pPr lvl="0" algn="l" defTabSz="1066800">
            <a:lnSpc>
              <a:spcPct val="90000"/>
            </a:lnSpc>
            <a:spcBef>
              <a:spcPct val="0"/>
            </a:spcBef>
            <a:spcAft>
              <a:spcPct val="35000"/>
            </a:spcAft>
          </a:pPr>
          <a:r>
            <a:rPr lang="en-US" sz="2400" kern="1200" smtClean="0"/>
            <a:t>Phần 3: Xây dựng chuỗi chức năng mạng</a:t>
          </a:r>
          <a:endParaRPr lang="vi-VN" sz="2400" kern="1200"/>
        </a:p>
      </dsp:txBody>
      <dsp:txXfrm>
        <a:off x="768064" y="2051851"/>
        <a:ext cx="8933798" cy="586199"/>
      </dsp:txXfrm>
    </dsp:sp>
    <dsp:sp modelId="{410D0B34-A220-409B-A940-2E298220733B}">
      <dsp:nvSpPr>
        <dsp:cNvPr id="0" name=""/>
        <dsp:cNvSpPr/>
      </dsp:nvSpPr>
      <dsp:spPr>
        <a:xfrm>
          <a:off x="401689" y="1978576"/>
          <a:ext cx="732749" cy="732749"/>
        </a:xfrm>
        <a:prstGeom prst="ellipse">
          <a:avLst/>
        </a:prstGeom>
        <a:solidFill>
          <a:schemeClr val="lt1">
            <a:hueOff val="0"/>
            <a:satOff val="0"/>
            <a:lumOff val="0"/>
            <a:alphaOff val="0"/>
          </a:schemeClr>
        </a:solidFill>
        <a:ln w="12700" cap="flat" cmpd="sng" algn="ctr">
          <a:solidFill>
            <a:schemeClr val="accent3">
              <a:hueOff val="-950991"/>
              <a:satOff val="29959"/>
              <a:lumOff val="2876"/>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87151A-FC9F-4176-8444-3902996FA771}">
      <dsp:nvSpPr>
        <dsp:cNvPr id="0" name=""/>
        <dsp:cNvSpPr/>
      </dsp:nvSpPr>
      <dsp:spPr>
        <a:xfrm>
          <a:off x="431983" y="2931302"/>
          <a:ext cx="9269879" cy="586199"/>
        </a:xfrm>
        <a:prstGeom prst="rect">
          <a:avLst/>
        </a:prstGeom>
        <a:solidFill>
          <a:schemeClr val="accent3">
            <a:hueOff val="-1426487"/>
            <a:satOff val="44938"/>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5296" tIns="60960" rIns="60960" bIns="60960" numCol="1" spcCol="1270" anchor="ctr" anchorCtr="0">
          <a:noAutofit/>
        </a:bodyPr>
        <a:lstStyle/>
        <a:p>
          <a:pPr lvl="0" algn="l" defTabSz="1066800">
            <a:lnSpc>
              <a:spcPct val="90000"/>
            </a:lnSpc>
            <a:spcBef>
              <a:spcPct val="0"/>
            </a:spcBef>
            <a:spcAft>
              <a:spcPct val="35000"/>
            </a:spcAft>
          </a:pPr>
          <a:r>
            <a:rPr lang="en-US" sz="2400" kern="1200" smtClean="0"/>
            <a:t>Phần 4: Kết quả đo đạc và đánh giá</a:t>
          </a:r>
          <a:endParaRPr lang="vi-VN" sz="2400" kern="1200"/>
        </a:p>
      </dsp:txBody>
      <dsp:txXfrm>
        <a:off x="431983" y="2931302"/>
        <a:ext cx="9269879" cy="586199"/>
      </dsp:txXfrm>
    </dsp:sp>
    <dsp:sp modelId="{1DDB1FCF-A6C4-4B9B-997F-DA3956962BC0}">
      <dsp:nvSpPr>
        <dsp:cNvPr id="0" name=""/>
        <dsp:cNvSpPr/>
      </dsp:nvSpPr>
      <dsp:spPr>
        <a:xfrm>
          <a:off x="65608" y="2858028"/>
          <a:ext cx="732749" cy="732749"/>
        </a:xfrm>
        <a:prstGeom prst="ellipse">
          <a:avLst/>
        </a:prstGeom>
        <a:solidFill>
          <a:schemeClr val="lt1">
            <a:hueOff val="0"/>
            <a:satOff val="0"/>
            <a:lumOff val="0"/>
            <a:alphaOff val="0"/>
          </a:schemeClr>
        </a:solidFill>
        <a:ln w="12700" cap="flat" cmpd="sng" algn="ctr">
          <a:solidFill>
            <a:schemeClr val="accent3">
              <a:hueOff val="-1426487"/>
              <a:satOff val="44938"/>
              <a:lumOff val="4314"/>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vi-VN" smtClean="0"/>
              <a:t>ĐỒ ÁN TỐT NGHIỆP ĐẠI HỌC</a:t>
            </a:r>
            <a:endParaRPr lang="vi-V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3DAAF2-D609-475D-B612-BD3328B4E0EB}" type="datetime1">
              <a:rPr lang="en-US" smtClean="0"/>
              <a:t>6/18/2018</a:t>
            </a:fld>
            <a:endParaRPr lang="vi-V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vi-VN" smtClean="0"/>
              <a:t>SVTH: Nguyễn Thị Thanh Tâm</a:t>
            </a:r>
            <a:endParaRPr lang="vi-V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9241B6-F062-42F9-861F-33949C986152}" type="slidenum">
              <a:rPr lang="vi-VN" smtClean="0"/>
              <a:t>‹#›</a:t>
            </a:fld>
            <a:endParaRPr lang="vi-VN"/>
          </a:p>
        </p:txBody>
      </p:sp>
    </p:spTree>
    <p:extLst>
      <p:ext uri="{BB962C8B-B14F-4D97-AF65-F5344CB8AC3E}">
        <p14:creationId xmlns:p14="http://schemas.microsoft.com/office/powerpoint/2010/main" val="1349331257"/>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gif>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ĐỒ ÁN TỐT NGHIỆP ĐẠI HỌC</a:t>
            </a: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556608-B2A7-47FC-BAD0-AEC12B5CC819}" type="datetime1">
              <a:rPr lang="en-US" smtClean="0"/>
              <a:t>6/18/2018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smtClean="0"/>
              <a:t>SVTH: Nguyễn Thị Thanh Tâm</a:t>
            </a: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C7B3DE-B044-4C2D-8CCA-3C7A38B34844}" type="slidenum">
              <a:rPr lang="en-US" smtClean="0"/>
              <a:t>‹#›</a:t>
            </a:fld>
            <a:endParaRPr lang="en-US"/>
          </a:p>
        </p:txBody>
      </p:sp>
    </p:spTree>
    <p:extLst>
      <p:ext uri="{BB962C8B-B14F-4D97-AF65-F5344CB8AC3E}">
        <p14:creationId xmlns:p14="http://schemas.microsoft.com/office/powerpoint/2010/main" val="2211736638"/>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mtClean="0"/>
              <a:t>Akjskhf</a:t>
            </a:r>
          </a:p>
          <a:p>
            <a:endParaRPr lang="vi-VN"/>
          </a:p>
        </p:txBody>
      </p:sp>
      <p:sp>
        <p:nvSpPr>
          <p:cNvPr id="4" name="Slide Number Placeholder 3"/>
          <p:cNvSpPr>
            <a:spLocks noGrp="1"/>
          </p:cNvSpPr>
          <p:nvPr>
            <p:ph type="sldNum" sz="quarter" idx="10"/>
          </p:nvPr>
        </p:nvSpPr>
        <p:spPr/>
        <p:txBody>
          <a:bodyPr/>
          <a:lstStyle/>
          <a:p>
            <a:fld id="{A3C7B3DE-B044-4C2D-8CCA-3C7A38B34844}" type="slidenum">
              <a:rPr lang="en-US" smtClean="0"/>
              <a:t>1</a:t>
            </a:fld>
            <a:endParaRPr lang="en-US"/>
          </a:p>
        </p:txBody>
      </p:sp>
      <p:sp>
        <p:nvSpPr>
          <p:cNvPr id="7" name="Date Placeholder 6"/>
          <p:cNvSpPr>
            <a:spLocks noGrp="1"/>
          </p:cNvSpPr>
          <p:nvPr>
            <p:ph type="dt" idx="11"/>
          </p:nvPr>
        </p:nvSpPr>
        <p:spPr/>
        <p:txBody>
          <a:bodyPr/>
          <a:lstStyle/>
          <a:p>
            <a:fld id="{530ADB6B-14E1-41ED-AC1C-CAF48F0B43AD}" type="datetime1">
              <a:rPr lang="en-US" smtClean="0"/>
              <a:t>6/18/2018</a:t>
            </a:fld>
            <a:endParaRPr lang="en-US"/>
          </a:p>
        </p:txBody>
      </p:sp>
      <p:sp>
        <p:nvSpPr>
          <p:cNvPr id="8" name="Footer Placeholder 7"/>
          <p:cNvSpPr>
            <a:spLocks noGrp="1"/>
          </p:cNvSpPr>
          <p:nvPr>
            <p:ph type="ftr" sz="quarter" idx="12"/>
          </p:nvPr>
        </p:nvSpPr>
        <p:spPr/>
        <p:txBody>
          <a:bodyPr/>
          <a:lstStyle/>
          <a:p>
            <a:r>
              <a:rPr lang="en-US" smtClean="0"/>
              <a:t>SVTH: Nguyễn Thị Thanh Tâm</a:t>
            </a:r>
            <a:endParaRPr lang="en-US"/>
          </a:p>
        </p:txBody>
      </p:sp>
      <p:sp>
        <p:nvSpPr>
          <p:cNvPr id="9" name="Header Placeholder 8"/>
          <p:cNvSpPr>
            <a:spLocks noGrp="1"/>
          </p:cNvSpPr>
          <p:nvPr>
            <p:ph type="hdr" sz="quarter" idx="13"/>
          </p:nvPr>
        </p:nvSpPr>
        <p:spPr/>
        <p:txBody>
          <a:bodyPr/>
          <a:lstStyle/>
          <a:p>
            <a:r>
              <a:rPr lang="en-US" smtClean="0"/>
              <a:t>ĐỒ ÁN TỐT NGHIỆP ĐẠI HỌC</a:t>
            </a:r>
            <a:endParaRPr lang="en-US"/>
          </a:p>
        </p:txBody>
      </p:sp>
    </p:spTree>
    <p:extLst>
      <p:ext uri="{BB962C8B-B14F-4D97-AF65-F5344CB8AC3E}">
        <p14:creationId xmlns:p14="http://schemas.microsoft.com/office/powerpoint/2010/main" val="3098534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mtClean="0"/>
              <a:t>Hiện</a:t>
            </a:r>
            <a:r>
              <a:rPr lang="en-US" baseline="0" smtClean="0"/>
              <a:t> nay, kiến trúc mạng của các nhà khai thác mạng được phân bổ trên nhiều …  =&gt; chi phí tb cao, khó quản lý tập trung, độ tương thích thấp -&gt; phụ thuộc vào hang phần cứng nhất định.</a:t>
            </a:r>
          </a:p>
          <a:p>
            <a:pPr marL="171450" indent="-171450">
              <a:buFontTx/>
              <a:buChar char="-"/>
            </a:pPr>
            <a:r>
              <a:rPr lang="en-US" baseline="0" smtClean="0"/>
              <a:t>Vòng đời ngắn khi tang tốc dịch vụ hoặc đổi mới CN.</a:t>
            </a:r>
          </a:p>
          <a:p>
            <a:pPr marL="171450" indent="-171450">
              <a:buFontTx/>
              <a:buChar char="-"/>
            </a:pPr>
            <a:r>
              <a:rPr lang="en-US" baseline="0" smtClean="0"/>
              <a:t>Tận dụng CN ảo hóa tiêu chuẩn để hợp nhất nhiều tb …</a:t>
            </a:r>
          </a:p>
          <a:p>
            <a:pPr marL="171450" indent="-171450">
              <a:buFontTx/>
              <a:buChar char="-"/>
            </a:pPr>
            <a:endParaRPr lang="en-US" baseline="0" smtClean="0"/>
          </a:p>
        </p:txBody>
      </p:sp>
      <p:sp>
        <p:nvSpPr>
          <p:cNvPr id="4" name="Header Placeholder 3"/>
          <p:cNvSpPr>
            <a:spLocks noGrp="1"/>
          </p:cNvSpPr>
          <p:nvPr>
            <p:ph type="hdr" sz="quarter" idx="10"/>
          </p:nvPr>
        </p:nvSpPr>
        <p:spPr/>
        <p:txBody>
          <a:bodyPr/>
          <a:lstStyle/>
          <a:p>
            <a:r>
              <a:rPr lang="en-US" smtClean="0"/>
              <a:t>ĐỒ ÁN TỐT NGHIỆP ĐẠI HỌC</a:t>
            </a:r>
            <a:endParaRPr lang="en-US"/>
          </a:p>
        </p:txBody>
      </p:sp>
      <p:sp>
        <p:nvSpPr>
          <p:cNvPr id="5" name="Date Placeholder 4"/>
          <p:cNvSpPr>
            <a:spLocks noGrp="1"/>
          </p:cNvSpPr>
          <p:nvPr>
            <p:ph type="dt" idx="11"/>
          </p:nvPr>
        </p:nvSpPr>
        <p:spPr/>
        <p:txBody>
          <a:bodyPr/>
          <a:lstStyle/>
          <a:p>
            <a:fld id="{D7556608-B2A7-47FC-BAD0-AEC12B5CC819}" type="datetime1">
              <a:rPr lang="en-US" smtClean="0"/>
              <a:t>6/18/2018</a:t>
            </a:fld>
            <a:endParaRPr lang="en-US"/>
          </a:p>
        </p:txBody>
      </p:sp>
      <p:sp>
        <p:nvSpPr>
          <p:cNvPr id="6" name="Footer Placeholder 5"/>
          <p:cNvSpPr>
            <a:spLocks noGrp="1"/>
          </p:cNvSpPr>
          <p:nvPr>
            <p:ph type="ftr" sz="quarter" idx="12"/>
          </p:nvPr>
        </p:nvSpPr>
        <p:spPr/>
        <p:txBody>
          <a:bodyPr/>
          <a:lstStyle/>
          <a:p>
            <a:r>
              <a:rPr lang="en-US" smtClean="0"/>
              <a:t>SVTH: Nguyễn Thị Thanh Tâm</a:t>
            </a:r>
            <a:endParaRPr lang="en-US"/>
          </a:p>
        </p:txBody>
      </p:sp>
      <p:sp>
        <p:nvSpPr>
          <p:cNvPr id="7" name="Slide Number Placeholder 6"/>
          <p:cNvSpPr>
            <a:spLocks noGrp="1"/>
          </p:cNvSpPr>
          <p:nvPr>
            <p:ph type="sldNum" sz="quarter" idx="13"/>
          </p:nvPr>
        </p:nvSpPr>
        <p:spPr/>
        <p:txBody>
          <a:bodyPr/>
          <a:lstStyle/>
          <a:p>
            <a:fld id="{A3C7B3DE-B044-4C2D-8CCA-3C7A38B34844}" type="slidenum">
              <a:rPr lang="en-US" smtClean="0"/>
              <a:t>8</a:t>
            </a:fld>
            <a:endParaRPr lang="en-US"/>
          </a:p>
        </p:txBody>
      </p:sp>
    </p:spTree>
    <p:extLst>
      <p:ext uri="{BB962C8B-B14F-4D97-AF65-F5344CB8AC3E}">
        <p14:creationId xmlns:p14="http://schemas.microsoft.com/office/powerpoint/2010/main" val="1344083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t>
            </a:r>
            <a:r>
              <a:rPr lang="en-US" baseline="0" smtClean="0"/>
              <a:t> Là công nghệ quy định các chính sách chuyển tiếp lưu lượng tách biệt trong vùng chuỗi dịch vụ.</a:t>
            </a:r>
            <a:endParaRPr lang="vi-VN"/>
          </a:p>
        </p:txBody>
      </p:sp>
      <p:sp>
        <p:nvSpPr>
          <p:cNvPr id="4" name="Header Placeholder 3"/>
          <p:cNvSpPr>
            <a:spLocks noGrp="1"/>
          </p:cNvSpPr>
          <p:nvPr>
            <p:ph type="hdr" sz="quarter" idx="10"/>
          </p:nvPr>
        </p:nvSpPr>
        <p:spPr/>
        <p:txBody>
          <a:bodyPr/>
          <a:lstStyle/>
          <a:p>
            <a:r>
              <a:rPr lang="en-US" smtClean="0"/>
              <a:t>ĐỒ ÁN TỐT NGHIỆP ĐẠI HỌC</a:t>
            </a:r>
            <a:endParaRPr lang="en-US"/>
          </a:p>
        </p:txBody>
      </p:sp>
      <p:sp>
        <p:nvSpPr>
          <p:cNvPr id="5" name="Date Placeholder 4"/>
          <p:cNvSpPr>
            <a:spLocks noGrp="1"/>
          </p:cNvSpPr>
          <p:nvPr>
            <p:ph type="dt" idx="11"/>
          </p:nvPr>
        </p:nvSpPr>
        <p:spPr/>
        <p:txBody>
          <a:bodyPr/>
          <a:lstStyle/>
          <a:p>
            <a:fld id="{D7556608-B2A7-47FC-BAD0-AEC12B5CC819}" type="datetime1">
              <a:rPr lang="en-US" smtClean="0"/>
              <a:t>6/18/2018</a:t>
            </a:fld>
            <a:endParaRPr lang="en-US"/>
          </a:p>
        </p:txBody>
      </p:sp>
      <p:sp>
        <p:nvSpPr>
          <p:cNvPr id="6" name="Footer Placeholder 5"/>
          <p:cNvSpPr>
            <a:spLocks noGrp="1"/>
          </p:cNvSpPr>
          <p:nvPr>
            <p:ph type="ftr" sz="quarter" idx="12"/>
          </p:nvPr>
        </p:nvSpPr>
        <p:spPr/>
        <p:txBody>
          <a:bodyPr/>
          <a:lstStyle/>
          <a:p>
            <a:r>
              <a:rPr lang="en-US" smtClean="0"/>
              <a:t>SVTH: Nguyễn Thị Thanh Tâm</a:t>
            </a:r>
            <a:endParaRPr lang="en-US"/>
          </a:p>
        </p:txBody>
      </p:sp>
      <p:sp>
        <p:nvSpPr>
          <p:cNvPr id="7" name="Slide Number Placeholder 6"/>
          <p:cNvSpPr>
            <a:spLocks noGrp="1"/>
          </p:cNvSpPr>
          <p:nvPr>
            <p:ph type="sldNum" sz="quarter" idx="13"/>
          </p:nvPr>
        </p:nvSpPr>
        <p:spPr/>
        <p:txBody>
          <a:bodyPr/>
          <a:lstStyle/>
          <a:p>
            <a:fld id="{A3C7B3DE-B044-4C2D-8CCA-3C7A38B34844}" type="slidenum">
              <a:rPr lang="en-US" smtClean="0"/>
              <a:t>9</a:t>
            </a:fld>
            <a:endParaRPr lang="en-US"/>
          </a:p>
        </p:txBody>
      </p:sp>
    </p:spTree>
    <p:extLst>
      <p:ext uri="{BB962C8B-B14F-4D97-AF65-F5344CB8AC3E}">
        <p14:creationId xmlns:p14="http://schemas.microsoft.com/office/powerpoint/2010/main" val="42479793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
        <p:nvSpPr>
          <p:cNvPr id="4" name="Header Placeholder 3"/>
          <p:cNvSpPr>
            <a:spLocks noGrp="1"/>
          </p:cNvSpPr>
          <p:nvPr>
            <p:ph type="hdr" sz="quarter" idx="10"/>
          </p:nvPr>
        </p:nvSpPr>
        <p:spPr/>
        <p:txBody>
          <a:bodyPr/>
          <a:lstStyle/>
          <a:p>
            <a:r>
              <a:rPr lang="en-US" smtClean="0"/>
              <a:t>ĐỒ ÁN TỐT NGHIỆP ĐẠI HỌC</a:t>
            </a:r>
            <a:endParaRPr lang="en-US"/>
          </a:p>
        </p:txBody>
      </p:sp>
      <p:sp>
        <p:nvSpPr>
          <p:cNvPr id="5" name="Date Placeholder 4"/>
          <p:cNvSpPr>
            <a:spLocks noGrp="1"/>
          </p:cNvSpPr>
          <p:nvPr>
            <p:ph type="dt" idx="11"/>
          </p:nvPr>
        </p:nvSpPr>
        <p:spPr/>
        <p:txBody>
          <a:bodyPr/>
          <a:lstStyle/>
          <a:p>
            <a:fld id="{D7556608-B2A7-47FC-BAD0-AEC12B5CC819}" type="datetime1">
              <a:rPr lang="en-US" smtClean="0"/>
              <a:t>6/18/2018</a:t>
            </a:fld>
            <a:endParaRPr lang="en-US"/>
          </a:p>
        </p:txBody>
      </p:sp>
      <p:sp>
        <p:nvSpPr>
          <p:cNvPr id="6" name="Footer Placeholder 5"/>
          <p:cNvSpPr>
            <a:spLocks noGrp="1"/>
          </p:cNvSpPr>
          <p:nvPr>
            <p:ph type="ftr" sz="quarter" idx="12"/>
          </p:nvPr>
        </p:nvSpPr>
        <p:spPr/>
        <p:txBody>
          <a:bodyPr/>
          <a:lstStyle/>
          <a:p>
            <a:r>
              <a:rPr lang="en-US" smtClean="0"/>
              <a:t>SVTH: Nguyễn Thị Thanh Tâm</a:t>
            </a:r>
            <a:endParaRPr lang="en-US"/>
          </a:p>
        </p:txBody>
      </p:sp>
      <p:sp>
        <p:nvSpPr>
          <p:cNvPr id="7" name="Slide Number Placeholder 6"/>
          <p:cNvSpPr>
            <a:spLocks noGrp="1"/>
          </p:cNvSpPr>
          <p:nvPr>
            <p:ph type="sldNum" sz="quarter" idx="13"/>
          </p:nvPr>
        </p:nvSpPr>
        <p:spPr/>
        <p:txBody>
          <a:bodyPr/>
          <a:lstStyle/>
          <a:p>
            <a:fld id="{A3C7B3DE-B044-4C2D-8CCA-3C7A38B34844}" type="slidenum">
              <a:rPr lang="en-US" smtClean="0"/>
              <a:t>14</a:t>
            </a:fld>
            <a:endParaRPr lang="en-US"/>
          </a:p>
        </p:txBody>
      </p:sp>
    </p:spTree>
    <p:extLst>
      <p:ext uri="{BB962C8B-B14F-4D97-AF65-F5344CB8AC3E}">
        <p14:creationId xmlns:p14="http://schemas.microsoft.com/office/powerpoint/2010/main" val="3732679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Date Placeholder 9"/>
          <p:cNvSpPr>
            <a:spLocks noGrp="1"/>
          </p:cNvSpPr>
          <p:nvPr>
            <p:ph type="dt" sz="half" idx="2"/>
          </p:nvPr>
        </p:nvSpPr>
        <p:spPr>
          <a:xfrm>
            <a:off x="0" y="6578600"/>
            <a:ext cx="2082800" cy="247650"/>
          </a:xfrm>
          <a:prstGeom prst="rect">
            <a:avLst/>
          </a:prstGeom>
        </p:spPr>
        <p:txBody>
          <a:bodyPr vert="horz" lIns="91440" tIns="45720" rIns="91440" bIns="45720" rtlCol="0" anchor="ctr"/>
          <a:lstStyle>
            <a:lvl1pPr algn="ctr">
              <a:defRPr sz="1100">
                <a:solidFill>
                  <a:schemeClr val="tx1">
                    <a:tint val="75000"/>
                  </a:schemeClr>
                </a:solidFill>
              </a:defRPr>
            </a:lvl1pPr>
          </a:lstStyle>
          <a:p>
            <a:fld id="{5D6DDA38-D2B4-4AE3-95DF-37042CA7A46B}" type="datetime1">
              <a:rPr lang="vi-VN" smtClean="0"/>
              <a:t>18/06/2018</a:t>
            </a:fld>
            <a:endParaRPr lang="en-US"/>
          </a:p>
        </p:txBody>
      </p:sp>
      <p:sp>
        <p:nvSpPr>
          <p:cNvPr id="16" name="Slide Number Placeholder 10"/>
          <p:cNvSpPr>
            <a:spLocks noGrp="1"/>
          </p:cNvSpPr>
          <p:nvPr>
            <p:ph type="sldNum" sz="quarter" idx="4"/>
          </p:nvPr>
        </p:nvSpPr>
        <p:spPr>
          <a:xfrm>
            <a:off x="11125200" y="6578600"/>
            <a:ext cx="626533" cy="247650"/>
          </a:xfrm>
          <a:prstGeom prst="rect">
            <a:avLst/>
          </a:prstGeom>
        </p:spPr>
        <p:txBody>
          <a:bodyPr vert="horz" lIns="91440" tIns="45720" rIns="91440" bIns="45720" rtlCol="0" anchor="ctr"/>
          <a:lstStyle>
            <a:lvl1pPr algn="ctr">
              <a:defRPr sz="1100">
                <a:solidFill>
                  <a:schemeClr val="bg1"/>
                </a:solidFill>
              </a:defRPr>
            </a:lvl1pPr>
          </a:lstStyle>
          <a:p>
            <a:fld id="{7A317FDF-4812-475A-B61B-93B01BD7C49A}" type="slidenum">
              <a:rPr lang="en-US" smtClean="0"/>
              <a:pPr/>
              <a:t>‹#›</a:t>
            </a:fld>
            <a:endParaRPr lang="en-US"/>
          </a:p>
        </p:txBody>
      </p:sp>
      <p:sp>
        <p:nvSpPr>
          <p:cNvPr id="17" name="Title Placeholder 7"/>
          <p:cNvSpPr>
            <a:spLocks noGrp="1"/>
          </p:cNvSpPr>
          <p:nvPr>
            <p:ph type="title"/>
          </p:nvPr>
        </p:nvSpPr>
        <p:spPr>
          <a:xfrm>
            <a:off x="1523999" y="1984380"/>
            <a:ext cx="9143996" cy="3676649"/>
          </a:xfrm>
          <a:prstGeom prst="rect">
            <a:avLst/>
          </a:prstGeom>
        </p:spPr>
        <p:txBody>
          <a:bodyPr vert="horz" lIns="91440" tIns="45720" rIns="91440" bIns="45720" rtlCol="0" anchor="ctr">
            <a:normAutofit/>
          </a:bodyPr>
          <a:lstStyle/>
          <a:p>
            <a:r>
              <a:rPr lang="en-US" smtClean="0"/>
              <a:t>Click to edit Master title style</a:t>
            </a:r>
            <a:endParaRPr lang="en-US"/>
          </a:p>
        </p:txBody>
      </p:sp>
    </p:spTree>
    <p:extLst>
      <p:ext uri="{BB962C8B-B14F-4D97-AF65-F5344CB8AC3E}">
        <p14:creationId xmlns:p14="http://schemas.microsoft.com/office/powerpoint/2010/main" val="79252543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ormal Layout">
    <p:spTree>
      <p:nvGrpSpPr>
        <p:cNvPr id="1" name=""/>
        <p:cNvGrpSpPr/>
        <p:nvPr/>
      </p:nvGrpSpPr>
      <p:grpSpPr>
        <a:xfrm>
          <a:off x="0" y="0"/>
          <a:ext cx="0" cy="0"/>
          <a:chOff x="0" y="0"/>
          <a:chExt cx="0" cy="0"/>
        </a:xfrm>
      </p:grpSpPr>
      <p:sp>
        <p:nvSpPr>
          <p:cNvPr id="2" name="Title 1"/>
          <p:cNvSpPr>
            <a:spLocks noGrp="1"/>
          </p:cNvSpPr>
          <p:nvPr>
            <p:ph type="title"/>
          </p:nvPr>
        </p:nvSpPr>
        <p:spPr>
          <a:xfrm>
            <a:off x="2840569" y="339730"/>
            <a:ext cx="6510867" cy="498475"/>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a:xfrm>
            <a:off x="11108269" y="6578600"/>
            <a:ext cx="592667" cy="247650"/>
          </a:xfrm>
        </p:spPr>
        <p:txBody>
          <a:bodyPr/>
          <a:lstStyle>
            <a:lvl1pPr>
              <a:defRPr sz="1100">
                <a:solidFill>
                  <a:schemeClr val="bg1"/>
                </a:solidFill>
              </a:defRPr>
            </a:lvl1pPr>
          </a:lstStyle>
          <a:p>
            <a:fld id="{7A317FDF-4812-475A-B61B-93B01BD7C49A}" type="slidenum">
              <a:rPr lang="en-US" smtClean="0"/>
              <a:pPr/>
              <a:t>‹#›</a:t>
            </a:fld>
            <a:endParaRPr lang="en-US"/>
          </a:p>
        </p:txBody>
      </p:sp>
      <p:sp>
        <p:nvSpPr>
          <p:cNvPr id="6" name="Content Placeholder 5"/>
          <p:cNvSpPr>
            <a:spLocks noGrp="1"/>
          </p:cNvSpPr>
          <p:nvPr>
            <p:ph sz="quarter" idx="12"/>
          </p:nvPr>
        </p:nvSpPr>
        <p:spPr>
          <a:xfrm>
            <a:off x="491069" y="1447800"/>
            <a:ext cx="11209867" cy="47244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986090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50333" y="1419229"/>
            <a:ext cx="5748867" cy="4752975"/>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84333" y="1419229"/>
            <a:ext cx="5748867" cy="4752975"/>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7"/>
          <p:cNvSpPr>
            <a:spLocks noGrp="1"/>
          </p:cNvSpPr>
          <p:nvPr>
            <p:ph type="title"/>
          </p:nvPr>
        </p:nvSpPr>
        <p:spPr>
          <a:xfrm>
            <a:off x="2840569" y="339730"/>
            <a:ext cx="6510867" cy="498475"/>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10" name="Date Placeholder 9"/>
          <p:cNvSpPr>
            <a:spLocks noGrp="1"/>
          </p:cNvSpPr>
          <p:nvPr>
            <p:ph type="dt" sz="half" idx="10"/>
          </p:nvPr>
        </p:nvSpPr>
        <p:spPr>
          <a:xfrm>
            <a:off x="0" y="6578600"/>
            <a:ext cx="2082800" cy="247650"/>
          </a:xfrm>
          <a:prstGeom prst="rect">
            <a:avLst/>
          </a:prstGeom>
        </p:spPr>
        <p:txBody>
          <a:bodyPr vert="horz" lIns="91440" tIns="45720" rIns="91440" bIns="45720" rtlCol="0" anchor="ctr"/>
          <a:lstStyle>
            <a:lvl1pPr algn="ctr">
              <a:defRPr sz="1100">
                <a:solidFill>
                  <a:schemeClr val="tx1">
                    <a:tint val="75000"/>
                  </a:schemeClr>
                </a:solidFill>
              </a:defRPr>
            </a:lvl1pPr>
          </a:lstStyle>
          <a:p>
            <a:fld id="{2D3267E8-B6E8-4CDF-936A-65FBCB4BA445}" type="datetime1">
              <a:rPr lang="vi-VN" smtClean="0"/>
              <a:t>18/06/2018</a:t>
            </a:fld>
            <a:endParaRPr lang="en-US"/>
          </a:p>
        </p:txBody>
      </p:sp>
      <p:sp>
        <p:nvSpPr>
          <p:cNvPr id="11" name="Slide Number Placeholder 10"/>
          <p:cNvSpPr>
            <a:spLocks noGrp="1"/>
          </p:cNvSpPr>
          <p:nvPr>
            <p:ph type="sldNum" sz="quarter" idx="4"/>
          </p:nvPr>
        </p:nvSpPr>
        <p:spPr>
          <a:xfrm>
            <a:off x="11074400" y="6565904"/>
            <a:ext cx="558801" cy="247650"/>
          </a:xfrm>
          <a:prstGeom prst="rect">
            <a:avLst/>
          </a:prstGeom>
        </p:spPr>
        <p:txBody>
          <a:bodyPr vert="horz" lIns="91440" tIns="45720" rIns="91440" bIns="45720" rtlCol="0" anchor="ctr"/>
          <a:lstStyle>
            <a:lvl1pPr algn="ctr">
              <a:defRPr sz="1100">
                <a:solidFill>
                  <a:schemeClr val="bg1"/>
                </a:solidFill>
              </a:defRPr>
            </a:lvl1pPr>
          </a:lstStyle>
          <a:p>
            <a:fld id="{7A317FDF-4812-475A-B61B-93B01BD7C49A}" type="slidenum">
              <a:rPr lang="en-US" smtClean="0"/>
              <a:pPr/>
              <a:t>‹#›</a:t>
            </a:fld>
            <a:endParaRPr lang="en-US"/>
          </a:p>
        </p:txBody>
      </p:sp>
    </p:spTree>
    <p:extLst>
      <p:ext uri="{BB962C8B-B14F-4D97-AF65-F5344CB8AC3E}">
        <p14:creationId xmlns:p14="http://schemas.microsoft.com/office/powerpoint/2010/main" val="23697374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smtClean="0"/>
              <a:t>Click to edit Master title style</a:t>
            </a:r>
            <a:endParaRPr lang="vi-VN"/>
          </a:p>
        </p:txBody>
      </p:sp>
      <p:sp>
        <p:nvSpPr>
          <p:cNvPr id="3" name="Date Placeholder 2"/>
          <p:cNvSpPr>
            <a:spLocks noGrp="1"/>
          </p:cNvSpPr>
          <p:nvPr>
            <p:ph type="dt" sz="half" idx="10"/>
          </p:nvPr>
        </p:nvSpPr>
        <p:spPr/>
        <p:txBody>
          <a:bodyPr/>
          <a:lstStyle/>
          <a:p>
            <a:fld id="{3F23B408-2E14-4906-8EA5-8D2573638EC6}"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a:t>
            </a:fld>
            <a:endParaRPr lang="en-US"/>
          </a:p>
        </p:txBody>
      </p:sp>
    </p:spTree>
    <p:extLst>
      <p:ext uri="{BB962C8B-B14F-4D97-AF65-F5344CB8AC3E}">
        <p14:creationId xmlns:p14="http://schemas.microsoft.com/office/powerpoint/2010/main" val="344039252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10" name="Date Placeholder 9"/>
          <p:cNvSpPr>
            <a:spLocks noGrp="1"/>
          </p:cNvSpPr>
          <p:nvPr>
            <p:ph type="dt" sz="half" idx="2"/>
          </p:nvPr>
        </p:nvSpPr>
        <p:spPr>
          <a:xfrm>
            <a:off x="0" y="6578600"/>
            <a:ext cx="2082800" cy="247650"/>
          </a:xfrm>
          <a:prstGeom prst="rect">
            <a:avLst/>
          </a:prstGeom>
        </p:spPr>
        <p:txBody>
          <a:bodyPr vert="horz" lIns="91440" tIns="45720" rIns="91440" bIns="45720" rtlCol="0" anchor="ctr"/>
          <a:lstStyle>
            <a:lvl1pPr algn="ctr">
              <a:defRPr sz="1100">
                <a:solidFill>
                  <a:schemeClr val="tx1">
                    <a:tint val="75000"/>
                  </a:schemeClr>
                </a:solidFill>
                <a:latin typeface="Arial" panose="020B0604020202020204" pitchFamily="34" charset="0"/>
                <a:cs typeface="Arial" panose="020B0604020202020204" pitchFamily="34" charset="0"/>
              </a:defRPr>
            </a:lvl1pPr>
          </a:lstStyle>
          <a:p>
            <a:fld id="{3F23B408-2E14-4906-8EA5-8D2573638EC6}" type="datetime1">
              <a:rPr lang="vi-VN" smtClean="0"/>
              <a:t>18/06/2018</a:t>
            </a:fld>
            <a:endParaRPr lang="en-US"/>
          </a:p>
        </p:txBody>
      </p:sp>
      <p:sp>
        <p:nvSpPr>
          <p:cNvPr id="11" name="Slide Number Placeholder 10"/>
          <p:cNvSpPr>
            <a:spLocks noGrp="1"/>
          </p:cNvSpPr>
          <p:nvPr>
            <p:ph type="sldNum" sz="quarter" idx="4"/>
          </p:nvPr>
        </p:nvSpPr>
        <p:spPr>
          <a:xfrm>
            <a:off x="11328400" y="6578600"/>
            <a:ext cx="592667" cy="247650"/>
          </a:xfrm>
          <a:prstGeom prst="rect">
            <a:avLst/>
          </a:prstGeom>
          <a:solidFill>
            <a:schemeClr val="tx2">
              <a:lumMod val="60000"/>
              <a:lumOff val="40000"/>
            </a:schemeClr>
          </a:solidFill>
          <a:ln>
            <a:noFill/>
          </a:ln>
        </p:spPr>
        <p:style>
          <a:lnRef idx="1">
            <a:schemeClr val="accent2"/>
          </a:lnRef>
          <a:fillRef idx="3">
            <a:schemeClr val="accent2"/>
          </a:fillRef>
          <a:effectRef idx="2">
            <a:schemeClr val="accent2"/>
          </a:effectRef>
          <a:fontRef idx="none"/>
        </p:style>
        <p:txBody>
          <a:bodyPr vert="horz" lIns="91440" tIns="45720" rIns="91440" bIns="45720" rtlCol="0" anchor="ctr"/>
          <a:lstStyle>
            <a:lvl1pPr algn="ctr">
              <a:defRPr sz="1100">
                <a:solidFill>
                  <a:schemeClr val="bg1"/>
                </a:solidFill>
                <a:latin typeface="Arial" panose="020B0604020202020204" pitchFamily="34" charset="0"/>
                <a:cs typeface="Arial" panose="020B0604020202020204" pitchFamily="34" charset="0"/>
              </a:defRPr>
            </a:lvl1pPr>
          </a:lstStyle>
          <a:p>
            <a:fld id="{7A317FDF-4812-475A-B61B-93B01BD7C49A}" type="slidenum">
              <a:rPr lang="en-US" smtClean="0"/>
              <a:pPr/>
              <a:t>‹#›</a:t>
            </a:fld>
            <a:endParaRPr lang="en-US"/>
          </a:p>
        </p:txBody>
      </p:sp>
      <p:sp>
        <p:nvSpPr>
          <p:cNvPr id="2" name="TextBox 1"/>
          <p:cNvSpPr txBox="1"/>
          <p:nvPr userDrawn="1"/>
        </p:nvSpPr>
        <p:spPr>
          <a:xfrm>
            <a:off x="4313768" y="139700"/>
            <a:ext cx="3046090" cy="338554"/>
          </a:xfrm>
          <a:prstGeom prst="rect">
            <a:avLst/>
          </a:prstGeom>
          <a:noFill/>
        </p:spPr>
        <p:txBody>
          <a:bodyPr wrap="none" rtlCol="0">
            <a:spAutoFit/>
          </a:bodyPr>
          <a:lstStyle/>
          <a:p>
            <a:r>
              <a:rPr lang="en-US" sz="1600" smtClean="0">
                <a:solidFill>
                  <a:schemeClr val="accent4">
                    <a:lumMod val="40000"/>
                    <a:lumOff val="60000"/>
                  </a:schemeClr>
                </a:solidFill>
                <a:latin typeface="Arial" panose="020B0604020202020204" pitchFamily="34" charset="0"/>
                <a:cs typeface="Arial" panose="020B0604020202020204" pitchFamily="34" charset="0"/>
              </a:rPr>
              <a:t>ĐỒ</a:t>
            </a:r>
            <a:r>
              <a:rPr lang="en-US" sz="1600" baseline="0" smtClean="0">
                <a:solidFill>
                  <a:schemeClr val="accent4">
                    <a:lumMod val="40000"/>
                    <a:lumOff val="60000"/>
                  </a:schemeClr>
                </a:solidFill>
                <a:latin typeface="Arial" panose="020B0604020202020204" pitchFamily="34" charset="0"/>
                <a:cs typeface="Arial" panose="020B0604020202020204" pitchFamily="34" charset="0"/>
              </a:rPr>
              <a:t> ÁN TỐT NGHIỆP ĐẠI HỌC</a:t>
            </a:r>
            <a:endParaRPr lang="vi-VN" sz="1600">
              <a:solidFill>
                <a:schemeClr val="accent4">
                  <a:lumMod val="40000"/>
                  <a:lumOff val="60000"/>
                </a:schemeClr>
              </a:solidFill>
              <a:latin typeface="Arial" panose="020B0604020202020204" pitchFamily="34" charset="0"/>
              <a:cs typeface="Arial" panose="020B0604020202020204" pitchFamily="34" charset="0"/>
            </a:endParaRPr>
          </a:p>
        </p:txBody>
      </p:sp>
      <p:sp>
        <p:nvSpPr>
          <p:cNvPr id="3" name="TextBox 2"/>
          <p:cNvSpPr txBox="1"/>
          <p:nvPr userDrawn="1"/>
        </p:nvSpPr>
        <p:spPr>
          <a:xfrm>
            <a:off x="4919134" y="6581001"/>
            <a:ext cx="2285947" cy="276999"/>
          </a:xfrm>
          <a:prstGeom prst="rect">
            <a:avLst/>
          </a:prstGeom>
          <a:noFill/>
        </p:spPr>
        <p:txBody>
          <a:bodyPr wrap="none" rtlCol="0">
            <a:spAutoFit/>
          </a:bodyPr>
          <a:lstStyle/>
          <a:p>
            <a:r>
              <a:rPr lang="en-US" sz="1200" smtClean="0">
                <a:solidFill>
                  <a:schemeClr val="accent3">
                    <a:lumMod val="40000"/>
                    <a:lumOff val="60000"/>
                  </a:schemeClr>
                </a:solidFill>
                <a:latin typeface="Arial" panose="020B0604020202020204" pitchFamily="34" charset="0"/>
                <a:cs typeface="Arial" panose="020B0604020202020204" pitchFamily="34" charset="0"/>
              </a:rPr>
              <a:t>SVTH: Nguyễn</a:t>
            </a:r>
            <a:r>
              <a:rPr lang="en-US" sz="1200" baseline="0" smtClean="0">
                <a:solidFill>
                  <a:schemeClr val="accent3">
                    <a:lumMod val="40000"/>
                    <a:lumOff val="60000"/>
                  </a:schemeClr>
                </a:solidFill>
                <a:latin typeface="Arial" panose="020B0604020202020204" pitchFamily="34" charset="0"/>
                <a:cs typeface="Arial" panose="020B0604020202020204" pitchFamily="34" charset="0"/>
              </a:rPr>
              <a:t> Thị Thanh Tâm</a:t>
            </a:r>
            <a:endParaRPr lang="vi-VN" sz="1200">
              <a:solidFill>
                <a:schemeClr val="accent3">
                  <a:lumMod val="40000"/>
                  <a:lumOff val="6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07565002"/>
      </p:ext>
    </p:extLst>
  </p:cSld>
  <p:clrMap bg1="lt1" tx1="dk1" bg2="lt2" tx2="dk2" accent1="accent1" accent2="accent2" accent3="accent3" accent4="accent4" accent5="accent5" accent6="accent6" hlink="hlink" folHlink="folHlink"/>
  <p:sldLayoutIdLst>
    <p:sldLayoutId id="2147483661" r:id="rId1"/>
    <p:sldLayoutId id="2147483665" r:id="rId2"/>
    <p:sldLayoutId id="2147483664" r:id="rId3"/>
    <p:sldLayoutId id="2147483666" r:id="rId4"/>
  </p:sldLayoutIdLst>
  <p:timing>
    <p:tnLst>
      <p:par>
        <p:cTn id="1" dur="indefinite" restart="never" nodeType="tmRoot"/>
      </p:par>
    </p:tnLst>
  </p:timing>
  <p:hf hdr="0"/>
  <p:txStyles>
    <p:titleStyle>
      <a:lvl1pPr algn="ctr" defTabSz="514350" rtl="0" eaLnBrk="1" latinLnBrk="0" hangingPunct="1">
        <a:lnSpc>
          <a:spcPct val="90000"/>
        </a:lnSpc>
        <a:spcBef>
          <a:spcPct val="0"/>
        </a:spcBef>
        <a:buNone/>
        <a:defRPr sz="1350" kern="1200">
          <a:solidFill>
            <a:schemeClr val="bg1"/>
          </a:solidFill>
          <a:latin typeface="+mj-lt"/>
          <a:ea typeface="+mj-ea"/>
          <a:cs typeface="+mj-cs"/>
        </a:defRPr>
      </a:lvl1pPr>
    </p:titleStyle>
    <p:bodyStyle>
      <a:lvl1pPr marL="0" indent="0" algn="ctr" defTabSz="514350" rtl="0" eaLnBrk="1" latinLnBrk="0" hangingPunct="1">
        <a:lnSpc>
          <a:spcPct val="90000"/>
        </a:lnSpc>
        <a:spcBef>
          <a:spcPts val="563"/>
        </a:spcBef>
        <a:buFont typeface="Arial" panose="020B0604020202020204" pitchFamily="34" charset="0"/>
        <a:buNone/>
        <a:defRPr sz="1575" kern="1200">
          <a:solidFill>
            <a:schemeClr val="tx1"/>
          </a:solidFill>
          <a:latin typeface="+mn-lt"/>
          <a:ea typeface="+mn-ea"/>
          <a:cs typeface="+mn-cs"/>
        </a:defRPr>
      </a:lvl1pPr>
      <a:lvl2pPr marL="385763" indent="-128588" algn="l" defTabSz="514350" rtl="0" eaLnBrk="1" latinLnBrk="0" hangingPunct="1">
        <a:lnSpc>
          <a:spcPct val="90000"/>
        </a:lnSpc>
        <a:spcBef>
          <a:spcPts val="281"/>
        </a:spcBef>
        <a:buFont typeface="Arial" panose="020B0604020202020204" pitchFamily="34" charset="0"/>
        <a:buChar char="•"/>
        <a:defRPr sz="1350" kern="1200">
          <a:solidFill>
            <a:schemeClr val="tx1"/>
          </a:solidFill>
          <a:latin typeface="+mn-lt"/>
          <a:ea typeface="+mn-ea"/>
          <a:cs typeface="+mn-cs"/>
        </a:defRPr>
      </a:lvl2pPr>
      <a:lvl3pPr marL="642938" indent="-128588" algn="l" defTabSz="514350" rtl="0" eaLnBrk="1" latinLnBrk="0" hangingPunct="1">
        <a:lnSpc>
          <a:spcPct val="90000"/>
        </a:lnSpc>
        <a:spcBef>
          <a:spcPts val="281"/>
        </a:spcBef>
        <a:buFont typeface="Arial" panose="020B0604020202020204" pitchFamily="34" charset="0"/>
        <a:buChar char="•"/>
        <a:defRPr sz="1125" kern="1200">
          <a:solidFill>
            <a:schemeClr val="tx1"/>
          </a:solidFill>
          <a:latin typeface="+mn-lt"/>
          <a:ea typeface="+mn-ea"/>
          <a:cs typeface="+mn-cs"/>
        </a:defRPr>
      </a:lvl3pPr>
      <a:lvl4pPr marL="9001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4pPr>
      <a:lvl5pPr marL="11572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10" Type="http://schemas.openxmlformats.org/officeDocument/2006/relationships/image" Target="../media/image6.png"/><Relationship Id="rId4" Type="http://schemas.openxmlformats.org/officeDocument/2006/relationships/diagramQuickStyle" Target="../diagrams/quickStyle1.xml"/><Relationship Id="rId9"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etsi.org/deliver/etsi_gs/NFV/001_099/001/01.01.01_60/gs_NFV001v010101p.pdf" TargetMode="External"/><Relationship Id="rId2" Type="http://schemas.openxmlformats.org/officeDocument/2006/relationships/hyperlink" Target="https://docs.openstack.org/pike" TargetMode="External"/><Relationship Id="rId1" Type="http://schemas.openxmlformats.org/officeDocument/2006/relationships/slideLayout" Target="../slideLayouts/slideLayout2.xml"/><Relationship Id="rId4" Type="http://schemas.openxmlformats.org/officeDocument/2006/relationships/hyperlink" Target="https://www.sciencedirect.com/science/article/pii/S1084804516301989#s0010"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ocs.openstack.org/pike"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www.etsi.org/deliver/etsi_gs/NFV/001_099/001/01.01.01_60/gs_NFV001v010101p.pdf"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7A317FDF-4812-475A-B61B-93B01BD7C49A}" type="slidenum">
              <a:rPr lang="en-US"/>
              <a:pPr/>
              <a:t>1</a:t>
            </a:fld>
            <a:endParaRPr lang="en-US"/>
          </a:p>
        </p:txBody>
      </p:sp>
      <p:sp>
        <p:nvSpPr>
          <p:cNvPr id="3" name="Title 2"/>
          <p:cNvSpPr>
            <a:spLocks noGrp="1"/>
          </p:cNvSpPr>
          <p:nvPr>
            <p:ph type="title"/>
          </p:nvPr>
        </p:nvSpPr>
        <p:spPr>
          <a:xfrm>
            <a:off x="1571222" y="1841679"/>
            <a:ext cx="9131121" cy="1635617"/>
          </a:xfrm>
        </p:spPr>
        <p:txBody>
          <a:bodyPr>
            <a:normAutofit/>
          </a:bodyPr>
          <a:lstStyle/>
          <a:p>
            <a:r>
              <a:rPr lang="en-US" sz="3300" b="1">
                <a:solidFill>
                  <a:schemeClr val="tx1"/>
                </a:solidFill>
                <a:latin typeface="Arial" panose="020B0604020202020204" pitchFamily="34" charset="0"/>
                <a:cs typeface="Arial" panose="020B0604020202020204" pitchFamily="34" charset="0"/>
              </a:rPr>
              <a:t>Xây dựng chuỗi chức năng mạng ảo hóa trên nền tảng OpenStack</a:t>
            </a:r>
            <a:endParaRPr lang="en-US" sz="3300" b="1" dirty="0">
              <a:solidFill>
                <a:schemeClr val="tx1"/>
              </a:solidFill>
              <a:latin typeface="Arial" panose="020B0604020202020204" pitchFamily="34" charset="0"/>
              <a:cs typeface="Arial" panose="020B0604020202020204" pitchFamily="34" charset="0"/>
            </a:endParaRPr>
          </a:p>
        </p:txBody>
      </p:sp>
      <p:sp>
        <p:nvSpPr>
          <p:cNvPr id="5" name="Date Placeholder 4"/>
          <p:cNvSpPr>
            <a:spLocks noGrp="1"/>
          </p:cNvSpPr>
          <p:nvPr>
            <p:ph type="dt" sz="half" idx="2"/>
          </p:nvPr>
        </p:nvSpPr>
        <p:spPr/>
        <p:txBody>
          <a:bodyPr/>
          <a:lstStyle/>
          <a:p>
            <a:fld id="{5D82F25D-CB06-4967-99E4-C57651430236}" type="datetime1">
              <a:rPr lang="vi-VN" smtClean="0"/>
              <a:t>18/06/2018</a:t>
            </a:fld>
            <a:endParaRPr lang="en-US"/>
          </a:p>
        </p:txBody>
      </p:sp>
      <p:sp>
        <p:nvSpPr>
          <p:cNvPr id="6" name="TextBox 5"/>
          <p:cNvSpPr txBox="1"/>
          <p:nvPr/>
        </p:nvSpPr>
        <p:spPr>
          <a:xfrm>
            <a:off x="532286" y="1649197"/>
            <a:ext cx="1018227" cy="369332"/>
          </a:xfrm>
          <a:prstGeom prst="rect">
            <a:avLst/>
          </a:prstGeom>
          <a:noFill/>
        </p:spPr>
        <p:txBody>
          <a:bodyPr wrap="none" rtlCol="0">
            <a:spAutoFit/>
          </a:bodyPr>
          <a:lstStyle/>
          <a:p>
            <a:r>
              <a:rPr lang="en-US" b="1">
                <a:latin typeface="Arial" panose="020B0604020202020204" pitchFamily="34" charset="0"/>
                <a:cs typeface="Arial" panose="020B0604020202020204" pitchFamily="34" charset="0"/>
              </a:rPr>
              <a:t>ĐỀ TÀI:</a:t>
            </a:r>
            <a:endParaRPr lang="vi-VN" b="1">
              <a:latin typeface="Arial" panose="020B0604020202020204" pitchFamily="34" charset="0"/>
              <a:cs typeface="Arial" panose="020B0604020202020204" pitchFamily="34" charset="0"/>
            </a:endParaRPr>
          </a:p>
        </p:txBody>
      </p:sp>
      <p:sp>
        <p:nvSpPr>
          <p:cNvPr id="7" name="TextBox 6"/>
          <p:cNvSpPr txBox="1"/>
          <p:nvPr/>
        </p:nvSpPr>
        <p:spPr>
          <a:xfrm>
            <a:off x="237161" y="3781452"/>
            <a:ext cx="6281271" cy="1477328"/>
          </a:xfrm>
          <a:prstGeom prst="rect">
            <a:avLst/>
          </a:prstGeom>
          <a:noFill/>
        </p:spPr>
        <p:txBody>
          <a:bodyPr wrap="none" rtlCol="0">
            <a:spAutoFit/>
          </a:bodyPr>
          <a:lstStyle/>
          <a:p>
            <a:pPr>
              <a:lnSpc>
                <a:spcPct val="150000"/>
              </a:lnSpc>
            </a:pPr>
            <a:r>
              <a:rPr lang="en-US" sz="2000" smtClean="0">
                <a:latin typeface="Arial" panose="020B0604020202020204" pitchFamily="34" charset="0"/>
                <a:cs typeface="Arial" panose="020B0604020202020204" pitchFamily="34" charset="0"/>
              </a:rPr>
              <a:t>Giảng viên hướng dẫn: TS. Nguyễn Xuân Dũng</a:t>
            </a:r>
          </a:p>
          <a:p>
            <a:pPr>
              <a:lnSpc>
                <a:spcPct val="150000"/>
              </a:lnSpc>
            </a:pPr>
            <a:r>
              <a:rPr lang="en-US" sz="2000">
                <a:latin typeface="Arial" panose="020B0604020202020204" pitchFamily="34" charset="0"/>
                <a:cs typeface="Arial" panose="020B0604020202020204" pitchFamily="34" charset="0"/>
              </a:rPr>
              <a:t>	</a:t>
            </a:r>
            <a:r>
              <a:rPr lang="en-US" sz="2000" smtClean="0">
                <a:latin typeface="Arial" panose="020B0604020202020204" pitchFamily="34" charset="0"/>
                <a:cs typeface="Arial" panose="020B0604020202020204" pitchFamily="34" charset="0"/>
              </a:rPr>
              <a:t>					PGS TS. Nguyễn Hữu Thanh</a:t>
            </a:r>
          </a:p>
          <a:p>
            <a:pPr>
              <a:lnSpc>
                <a:spcPct val="150000"/>
              </a:lnSpc>
            </a:pPr>
            <a:r>
              <a:rPr lang="en-US" sz="2000" smtClean="0">
                <a:latin typeface="Arial" panose="020B0604020202020204" pitchFamily="34" charset="0"/>
                <a:cs typeface="Arial" panose="020B0604020202020204" pitchFamily="34" charset="0"/>
              </a:rPr>
              <a:t>Sinh viên thực hiện: Nguyễn Thị Thanh Tâm</a:t>
            </a:r>
            <a:endParaRPr lang="vi-VN" sz="2000">
              <a:latin typeface="Arial" panose="020B0604020202020204" pitchFamily="34" charset="0"/>
              <a:cs typeface="Arial" panose="020B0604020202020204" pitchFamily="34" charset="0"/>
            </a:endParaRPr>
          </a:p>
        </p:txBody>
      </p:sp>
      <p:sp>
        <p:nvSpPr>
          <p:cNvPr id="8" name="TextBox 7"/>
          <p:cNvSpPr txBox="1"/>
          <p:nvPr/>
        </p:nvSpPr>
        <p:spPr>
          <a:xfrm>
            <a:off x="4443212" y="6053069"/>
            <a:ext cx="3804990" cy="338554"/>
          </a:xfrm>
          <a:prstGeom prst="rect">
            <a:avLst/>
          </a:prstGeom>
          <a:noFill/>
        </p:spPr>
        <p:txBody>
          <a:bodyPr wrap="square" rtlCol="0">
            <a:spAutoFit/>
          </a:bodyPr>
          <a:lstStyle/>
          <a:p>
            <a:r>
              <a:rPr lang="en-US" sz="1600" i="1" smtClean="0"/>
              <a:t>Hà Nội, tháng 6 năm 2018</a:t>
            </a:r>
            <a:endParaRPr lang="vi-VN" sz="1600" i="1"/>
          </a:p>
        </p:txBody>
      </p:sp>
      <p:pic>
        <p:nvPicPr>
          <p:cNvPr id="9" name="Picture 8"/>
          <p:cNvPicPr/>
          <p:nvPr/>
        </p:nvPicPr>
        <p:blipFill>
          <a:blip r:embed="rId3">
            <a:extLst>
              <a:ext uri="{28A0092B-C50C-407E-A947-70E740481C1C}">
                <a14:useLocalDpi xmlns:a14="http://schemas.microsoft.com/office/drawing/2010/main" val="0"/>
              </a:ext>
            </a:extLst>
          </a:blip>
          <a:stretch>
            <a:fillRect/>
          </a:stretch>
        </p:blipFill>
        <p:spPr>
          <a:xfrm>
            <a:off x="6366416" y="2953183"/>
            <a:ext cx="6065398" cy="3133866"/>
          </a:xfrm>
          <a:prstGeom prst="rect">
            <a:avLst/>
          </a:prstGeom>
        </p:spPr>
      </p:pic>
    </p:spTree>
    <p:extLst>
      <p:ext uri="{BB962C8B-B14F-4D97-AF65-F5344CB8AC3E}">
        <p14:creationId xmlns:p14="http://schemas.microsoft.com/office/powerpoint/2010/main" val="12064724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10</a:t>
            </a:fld>
            <a:endParaRPr lang="en-US"/>
          </a:p>
        </p:txBody>
      </p:sp>
      <p:sp>
        <p:nvSpPr>
          <p:cNvPr id="5" name="Content Placeholder 4"/>
          <p:cNvSpPr>
            <a:spLocks noGrp="1"/>
          </p:cNvSpPr>
          <p:nvPr>
            <p:ph sz="quarter" idx="12"/>
          </p:nvPr>
        </p:nvSpPr>
        <p:spPr>
          <a:xfrm>
            <a:off x="682581" y="2115176"/>
            <a:ext cx="4984124" cy="2135451"/>
          </a:xfrm>
        </p:spPr>
        <p:txBody>
          <a:bodyPr/>
          <a:lstStyle/>
          <a:p>
            <a:pPr algn="just"/>
            <a:r>
              <a:rPr lang="en-US" sz="2000" smtClean="0"/>
              <a:t>Đề xuất mô hình chuỗi chức năng mạng bảo </a:t>
            </a:r>
            <a:r>
              <a:rPr lang="en-US" sz="2000"/>
              <a:t>vệ máy chủ web server </a:t>
            </a:r>
            <a:r>
              <a:rPr lang="en-US" sz="2000" smtClean="0"/>
              <a:t>triển khai trên nền tảng OpenStack</a:t>
            </a:r>
            <a:endParaRPr lang="vi-VN" sz="2000"/>
          </a:p>
        </p:txBody>
      </p:sp>
      <p:sp>
        <p:nvSpPr>
          <p:cNvPr id="6" name="Title 1"/>
          <p:cNvSpPr>
            <a:spLocks noGrp="1"/>
          </p:cNvSpPr>
          <p:nvPr>
            <p:ph type="title"/>
          </p:nvPr>
        </p:nvSpPr>
        <p:spPr>
          <a:xfrm>
            <a:off x="2660264" y="633077"/>
            <a:ext cx="6510867" cy="498475"/>
          </a:xfrm>
        </p:spPr>
        <p:txBody>
          <a:bodyPr/>
          <a:lstStyle/>
          <a:p>
            <a:r>
              <a:rPr lang="en-US" sz="2000" b="1" smtClean="0"/>
              <a:t>Phần 3: Xây dựng chuỗi chức năng mạng </a:t>
            </a:r>
            <a:endParaRPr lang="vi-VN" sz="2000" b="1"/>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75485" y="4360993"/>
            <a:ext cx="1554327" cy="2014407"/>
          </a:xfrm>
          <a:prstGeom prst="rect">
            <a:avLst/>
          </a:prstGeom>
        </p:spPr>
      </p:pic>
      <p:sp>
        <p:nvSpPr>
          <p:cNvPr id="9" name="Curved Down Arrow 8"/>
          <p:cNvSpPr/>
          <p:nvPr/>
        </p:nvSpPr>
        <p:spPr>
          <a:xfrm rot="18490842">
            <a:off x="-1173454" y="1621468"/>
            <a:ext cx="2249338" cy="1004947"/>
          </a:xfrm>
          <a:prstGeom prst="curvedDownArrow">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6400" y="1046558"/>
            <a:ext cx="8142287" cy="5273683"/>
          </a:xfrm>
          <a:prstGeom prst="rect">
            <a:avLst/>
          </a:prstGeom>
        </p:spPr>
      </p:pic>
    </p:spTree>
    <p:extLst>
      <p:ext uri="{BB962C8B-B14F-4D97-AF65-F5344CB8AC3E}">
        <p14:creationId xmlns:p14="http://schemas.microsoft.com/office/powerpoint/2010/main" val="29773971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11</a:t>
            </a:fld>
            <a:endParaRPr lang="en-US"/>
          </a:p>
        </p:txBody>
      </p:sp>
      <p:sp>
        <p:nvSpPr>
          <p:cNvPr id="5" name="Content Placeholder 4"/>
          <p:cNvSpPr>
            <a:spLocks noGrp="1"/>
          </p:cNvSpPr>
          <p:nvPr>
            <p:ph sz="quarter" idx="12"/>
          </p:nvPr>
        </p:nvSpPr>
        <p:spPr>
          <a:xfrm>
            <a:off x="1622737" y="2176529"/>
            <a:ext cx="9247032" cy="3467636"/>
          </a:xfrm>
        </p:spPr>
        <p:txBody>
          <a:bodyPr/>
          <a:lstStyle/>
          <a:p>
            <a:pPr algn="just">
              <a:lnSpc>
                <a:spcPct val="150000"/>
              </a:lnSpc>
            </a:pPr>
            <a:r>
              <a:rPr lang="en-US" sz="1800" smtClean="0"/>
              <a:t>Lợi ích mà Iptables đem lại: </a:t>
            </a:r>
          </a:p>
          <a:p>
            <a:pPr marL="285750" indent="-285750" algn="just">
              <a:lnSpc>
                <a:spcPct val="150000"/>
              </a:lnSpc>
              <a:buFont typeface="Wingdings" panose="05000000000000000000" pitchFamily="2" charset="2"/>
              <a:buChar char="ü"/>
            </a:pPr>
            <a:r>
              <a:rPr lang="vi-VN" sz="1800"/>
              <a:t>Dễ dàng cấu hình chặn, lọc gói tin theo các quy </a:t>
            </a:r>
            <a:r>
              <a:rPr lang="vi-VN" sz="1800" smtClean="0"/>
              <a:t>tắc </a:t>
            </a:r>
            <a:r>
              <a:rPr lang="vi-VN" sz="1800"/>
              <a:t>do người quản trị đưa ra</a:t>
            </a:r>
          </a:p>
          <a:p>
            <a:pPr marL="285750" indent="-285750" algn="just">
              <a:lnSpc>
                <a:spcPct val="150000"/>
              </a:lnSpc>
              <a:buFont typeface="Wingdings" panose="05000000000000000000" pitchFamily="2" charset="2"/>
              <a:buChar char="ü"/>
            </a:pPr>
            <a:r>
              <a:rPr lang="vi-VN" sz="1800"/>
              <a:t>Là công cụ hữu hiệu để ngăn các kiểu tấn công từ chối phục vụ (DoS)</a:t>
            </a:r>
          </a:p>
          <a:p>
            <a:pPr marL="285750" indent="-285750" algn="just">
              <a:lnSpc>
                <a:spcPct val="150000"/>
              </a:lnSpc>
              <a:buFont typeface="Wingdings" panose="05000000000000000000" pitchFamily="2" charset="2"/>
              <a:buChar char="ü"/>
            </a:pPr>
            <a:r>
              <a:rPr lang="vi-VN" sz="1800"/>
              <a:t>Quyết định loại bỏ hay chấp nhận packet dựa trên giám sát trạng thái luồng lưu lượng</a:t>
            </a:r>
          </a:p>
          <a:p>
            <a:pPr marL="285750" indent="-285750" algn="just">
              <a:lnSpc>
                <a:spcPct val="150000"/>
              </a:lnSpc>
              <a:buFont typeface="Wingdings" panose="05000000000000000000" pitchFamily="2" charset="2"/>
              <a:buChar char="ü"/>
            </a:pPr>
            <a:r>
              <a:rPr lang="vi-VN" sz="1800" smtClean="0"/>
              <a:t>Miễn phí và được </a:t>
            </a:r>
            <a:r>
              <a:rPr lang="vi-VN" sz="1800"/>
              <a:t>tích hợp sẵn trong kernel của Linux</a:t>
            </a:r>
          </a:p>
        </p:txBody>
      </p:sp>
      <p:sp>
        <p:nvSpPr>
          <p:cNvPr id="6" name="Title 1"/>
          <p:cNvSpPr>
            <a:spLocks noGrp="1"/>
          </p:cNvSpPr>
          <p:nvPr>
            <p:ph type="title"/>
          </p:nvPr>
        </p:nvSpPr>
        <p:spPr>
          <a:xfrm>
            <a:off x="2660264" y="633077"/>
            <a:ext cx="6510867" cy="498475"/>
          </a:xfrm>
        </p:spPr>
        <p:txBody>
          <a:bodyPr/>
          <a:lstStyle/>
          <a:p>
            <a:r>
              <a:rPr lang="en-US" sz="2000" b="1" smtClean="0"/>
              <a:t>Phần 3: Xây dựng chuỗi chức năng mạng </a:t>
            </a:r>
            <a:endParaRPr lang="vi-VN" sz="2000" b="1"/>
          </a:p>
        </p:txBody>
      </p:sp>
      <p:sp>
        <p:nvSpPr>
          <p:cNvPr id="7" name="TextBox 6"/>
          <p:cNvSpPr txBox="1"/>
          <p:nvPr/>
        </p:nvSpPr>
        <p:spPr>
          <a:xfrm>
            <a:off x="656823" y="1700011"/>
            <a:ext cx="4275529" cy="646331"/>
          </a:xfrm>
          <a:prstGeom prst="rect">
            <a:avLst/>
          </a:prstGeom>
          <a:noFill/>
        </p:spPr>
        <p:txBody>
          <a:bodyPr wrap="none" rtlCol="0">
            <a:spAutoFit/>
          </a:bodyPr>
          <a:lstStyle/>
          <a:p>
            <a:r>
              <a:rPr lang="en-US" b="1"/>
              <a:t>Chức năng mạng Firewall – </a:t>
            </a:r>
            <a:r>
              <a:rPr lang="en-US" b="1" smtClean="0"/>
              <a:t>Iptables </a:t>
            </a:r>
            <a:endParaRPr lang="vi-VN" b="1"/>
          </a:p>
          <a:p>
            <a:endParaRPr lang="vi-VN"/>
          </a:p>
        </p:txBody>
      </p:sp>
    </p:spTree>
    <p:extLst>
      <p:ext uri="{BB962C8B-B14F-4D97-AF65-F5344CB8AC3E}">
        <p14:creationId xmlns:p14="http://schemas.microsoft.com/office/powerpoint/2010/main" val="1109603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0" dur="500"/>
                                        <p:tgtEl>
                                          <p:spTgt spid="5">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3" dur="500"/>
                                        <p:tgtEl>
                                          <p:spTgt spid="5">
                                            <p:txEl>
                                              <p:pRg st="2" end="2"/>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6" dur="500"/>
                                        <p:tgtEl>
                                          <p:spTgt spid="5">
                                            <p:txEl>
                                              <p:pRg st="3" end="3"/>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randombar(horizontal)">
                                      <p:cBhvr>
                                        <p:cTn id="19"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Kết quả hình ảnh cho NID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1550" y="2408348"/>
            <a:ext cx="7320450" cy="3554570"/>
          </a:xfrm>
          <a:prstGeom prst="rect">
            <a:avLst/>
          </a:prstGeom>
          <a:noFill/>
          <a:extLst>
            <a:ext uri="{909E8E84-426E-40DD-AFC4-6F175D3DCCD1}">
              <a14:hiddenFill xmlns:a14="http://schemas.microsoft.com/office/drawing/2010/main">
                <a:solidFill>
                  <a:srgbClr val="FFFFFF"/>
                </a:solidFill>
              </a14:hiddenFill>
            </a:ext>
          </a:extLst>
        </p:spPr>
      </p:pic>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12</a:t>
            </a:fld>
            <a:endParaRPr lang="en-US"/>
          </a:p>
        </p:txBody>
      </p:sp>
      <p:sp>
        <p:nvSpPr>
          <p:cNvPr id="5" name="Content Placeholder 4"/>
          <p:cNvSpPr>
            <a:spLocks noGrp="1"/>
          </p:cNvSpPr>
          <p:nvPr>
            <p:ph sz="quarter" idx="12"/>
          </p:nvPr>
        </p:nvSpPr>
        <p:spPr>
          <a:xfrm>
            <a:off x="439555" y="2593648"/>
            <a:ext cx="4431995" cy="3763851"/>
          </a:xfrm>
        </p:spPr>
        <p:txBody>
          <a:bodyPr/>
          <a:lstStyle/>
          <a:p>
            <a:pPr marL="285750" indent="-285750" algn="just">
              <a:lnSpc>
                <a:spcPct val="150000"/>
              </a:lnSpc>
              <a:buFont typeface="Wingdings" panose="05000000000000000000" pitchFamily="2" charset="2"/>
              <a:buChar char="ü"/>
            </a:pPr>
            <a:r>
              <a:rPr lang="vi-VN" sz="1800" smtClean="0"/>
              <a:t>Phát hiện các hành động  khả nghi tấn công vào mạng</a:t>
            </a:r>
          </a:p>
          <a:p>
            <a:pPr marL="285750" indent="-285750" algn="just">
              <a:lnSpc>
                <a:spcPct val="150000"/>
              </a:lnSpc>
              <a:buFont typeface="Wingdings" panose="05000000000000000000" pitchFamily="2" charset="2"/>
              <a:buChar char="ü"/>
            </a:pPr>
            <a:r>
              <a:rPr lang="vi-VN" sz="1800" smtClean="0"/>
              <a:t>Phát hiện các hành động bất thường</a:t>
            </a:r>
          </a:p>
          <a:p>
            <a:pPr marL="285750" indent="-285750" algn="just">
              <a:lnSpc>
                <a:spcPct val="150000"/>
              </a:lnSpc>
              <a:buFont typeface="Wingdings" panose="05000000000000000000" pitchFamily="2" charset="2"/>
              <a:buChar char="ü"/>
            </a:pPr>
            <a:r>
              <a:rPr lang="vi-VN" sz="1800" smtClean="0"/>
              <a:t>Đưa ra cảnh báo cho người quản trị để kịp thời ngăn chặn</a:t>
            </a:r>
            <a:endParaRPr lang="vi-VN" sz="1800"/>
          </a:p>
        </p:txBody>
      </p:sp>
      <p:sp>
        <p:nvSpPr>
          <p:cNvPr id="6" name="Title 1"/>
          <p:cNvSpPr>
            <a:spLocks noGrp="1"/>
          </p:cNvSpPr>
          <p:nvPr>
            <p:ph type="title"/>
          </p:nvPr>
        </p:nvSpPr>
        <p:spPr>
          <a:xfrm>
            <a:off x="2660264" y="633077"/>
            <a:ext cx="6510867" cy="498475"/>
          </a:xfrm>
        </p:spPr>
        <p:txBody>
          <a:bodyPr/>
          <a:lstStyle/>
          <a:p>
            <a:r>
              <a:rPr lang="en-US" sz="2000" b="1" smtClean="0"/>
              <a:t>Phần 3: Xây dựng chuỗi chức năng mạng </a:t>
            </a:r>
            <a:endParaRPr lang="vi-VN" sz="2000" b="1"/>
          </a:p>
        </p:txBody>
      </p:sp>
      <p:sp>
        <p:nvSpPr>
          <p:cNvPr id="8" name="TextBox 7"/>
          <p:cNvSpPr txBox="1"/>
          <p:nvPr/>
        </p:nvSpPr>
        <p:spPr>
          <a:xfrm>
            <a:off x="665018" y="1662545"/>
            <a:ext cx="5456943" cy="400110"/>
          </a:xfrm>
          <a:prstGeom prst="rect">
            <a:avLst/>
          </a:prstGeom>
          <a:noFill/>
        </p:spPr>
        <p:txBody>
          <a:bodyPr wrap="none" rtlCol="0">
            <a:spAutoFit/>
          </a:bodyPr>
          <a:lstStyle/>
          <a:p>
            <a:r>
              <a:rPr lang="vi-VN" sz="2000" b="1"/>
              <a:t>Chức năng mạng Phát hiện xâm nhập (IDS</a:t>
            </a:r>
            <a:r>
              <a:rPr lang="vi-VN" sz="2000" b="1" smtClean="0"/>
              <a:t>)</a:t>
            </a:r>
            <a:endParaRPr lang="vi-VN" sz="2000" b="1"/>
          </a:p>
        </p:txBody>
      </p:sp>
    </p:spTree>
    <p:extLst>
      <p:ext uri="{BB962C8B-B14F-4D97-AF65-F5344CB8AC3E}">
        <p14:creationId xmlns:p14="http://schemas.microsoft.com/office/powerpoint/2010/main" val="37691351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13</a:t>
            </a:fld>
            <a:endParaRPr lang="en-US"/>
          </a:p>
        </p:txBody>
      </p:sp>
      <p:sp>
        <p:nvSpPr>
          <p:cNvPr id="5" name="Content Placeholder 4"/>
          <p:cNvSpPr>
            <a:spLocks noGrp="1"/>
          </p:cNvSpPr>
          <p:nvPr>
            <p:ph sz="quarter" idx="12"/>
          </p:nvPr>
        </p:nvSpPr>
        <p:spPr>
          <a:xfrm>
            <a:off x="528034" y="2683400"/>
            <a:ext cx="6194737" cy="3274454"/>
          </a:xfrm>
        </p:spPr>
        <p:txBody>
          <a:bodyPr/>
          <a:lstStyle/>
          <a:p>
            <a:pPr algn="just">
              <a:lnSpc>
                <a:spcPct val="150000"/>
              </a:lnSpc>
            </a:pPr>
            <a:r>
              <a:rPr lang="en-US" sz="2000"/>
              <a:t>Suricata là một công cụ phát hiện mối đe dọa mạng miễn phí, nguồn mở, mạnh mẽ và nhanh chóng</a:t>
            </a:r>
            <a:r>
              <a:rPr lang="en-US" sz="2000" smtClean="0"/>
              <a:t>.</a:t>
            </a:r>
          </a:p>
          <a:p>
            <a:pPr algn="just">
              <a:lnSpc>
                <a:spcPct val="150000"/>
              </a:lnSpc>
            </a:pPr>
            <a:endParaRPr lang="en-US" sz="2000"/>
          </a:p>
          <a:p>
            <a:pPr algn="just">
              <a:lnSpc>
                <a:spcPct val="150000"/>
              </a:lnSpc>
            </a:pPr>
            <a:r>
              <a:rPr lang="vi-VN" sz="2000"/>
              <a:t>Suricata có khả năng phát hiện xâm nhập thời gian thực (IDS), phòng chống xâm nhập (IPS), giám sát an ninh mạng.</a:t>
            </a:r>
          </a:p>
        </p:txBody>
      </p:sp>
      <p:sp>
        <p:nvSpPr>
          <p:cNvPr id="6" name="Title 1"/>
          <p:cNvSpPr>
            <a:spLocks noGrp="1"/>
          </p:cNvSpPr>
          <p:nvPr>
            <p:ph type="title"/>
          </p:nvPr>
        </p:nvSpPr>
        <p:spPr>
          <a:xfrm>
            <a:off x="2660264" y="633077"/>
            <a:ext cx="6510867" cy="498475"/>
          </a:xfrm>
        </p:spPr>
        <p:txBody>
          <a:bodyPr/>
          <a:lstStyle/>
          <a:p>
            <a:r>
              <a:rPr lang="en-US" sz="2000" b="1" smtClean="0"/>
              <a:t>Phần 3: Xây dựng chuỗi chức năng mạng </a:t>
            </a:r>
            <a:endParaRPr lang="vi-VN" sz="2000" b="1"/>
          </a:p>
        </p:txBody>
      </p:sp>
      <p:pic>
        <p:nvPicPr>
          <p:cNvPr id="8" name="Picture 6" descr="https://idsips.files.wordpress.com/2015/10/suri-400x400.png?w=3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42381" y="1662545"/>
            <a:ext cx="3217540" cy="321754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28034" y="1662544"/>
            <a:ext cx="6747486" cy="400110"/>
          </a:xfrm>
          <a:prstGeom prst="rect">
            <a:avLst/>
          </a:prstGeom>
          <a:noFill/>
        </p:spPr>
        <p:txBody>
          <a:bodyPr wrap="square" rtlCol="0">
            <a:spAutoFit/>
          </a:bodyPr>
          <a:lstStyle/>
          <a:p>
            <a:r>
              <a:rPr lang="vi-VN" sz="2000" b="1"/>
              <a:t>Chức năng mạng Phát hiện xâm nhập (IDS) – Suricata</a:t>
            </a:r>
          </a:p>
        </p:txBody>
      </p:sp>
      <p:pic>
        <p:nvPicPr>
          <p:cNvPr id="10" name="Picture 4" descr="D:\Downloads\Business-Woman-Welcome2.png"/>
          <p:cNvPicPr>
            <a:picLocks noChangeAspect="1" noChangeArrowheads="1"/>
          </p:cNvPicPr>
          <p:nvPr/>
        </p:nvPicPr>
        <p:blipFill rotWithShape="1">
          <a:blip r:embed="rId3">
            <a:extLst>
              <a:ext uri="{28A0092B-C50C-407E-A947-70E740481C1C}">
                <a14:useLocalDpi xmlns:a14="http://schemas.microsoft.com/office/drawing/2010/main" val="0"/>
              </a:ext>
            </a:extLst>
          </a:blip>
          <a:srcRect b="6994"/>
          <a:stretch/>
        </p:blipFill>
        <p:spPr bwMode="auto">
          <a:xfrm flipH="1">
            <a:off x="10366913" y="4135146"/>
            <a:ext cx="1910022" cy="2121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87552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14</a:t>
            </a:fld>
            <a:endParaRPr lang="en-US"/>
          </a:p>
        </p:txBody>
      </p:sp>
      <p:sp>
        <p:nvSpPr>
          <p:cNvPr id="5" name="Content Placeholder 4"/>
          <p:cNvSpPr>
            <a:spLocks noGrp="1"/>
          </p:cNvSpPr>
          <p:nvPr>
            <p:ph sz="quarter" idx="12"/>
          </p:nvPr>
        </p:nvSpPr>
        <p:spPr>
          <a:xfrm>
            <a:off x="257578" y="2575774"/>
            <a:ext cx="4404574" cy="3596425"/>
          </a:xfrm>
        </p:spPr>
        <p:txBody>
          <a:bodyPr/>
          <a:lstStyle/>
          <a:p>
            <a:pPr algn="l">
              <a:lnSpc>
                <a:spcPct val="150000"/>
              </a:lnSpc>
            </a:pPr>
            <a:r>
              <a:rPr lang="en-US" sz="1800" smtClean="0"/>
              <a:t>Là công </a:t>
            </a:r>
            <a:r>
              <a:rPr lang="en-US" sz="1800"/>
              <a:t>cụ được sử dụng với nhiệm </a:t>
            </a:r>
            <a:r>
              <a:rPr lang="en-US" sz="1800" smtClean="0"/>
              <a:t>vụ là </a:t>
            </a:r>
            <a:r>
              <a:rPr lang="en-US" sz="1800"/>
              <a:t>trực quan hóa và </a:t>
            </a:r>
            <a:r>
              <a:rPr lang="en-US" sz="1800" smtClean="0"/>
              <a:t>phân </a:t>
            </a:r>
            <a:r>
              <a:rPr lang="en-US" sz="1800"/>
              <a:t>tích dữ liệu thời gian </a:t>
            </a:r>
            <a:r>
              <a:rPr lang="en-US" sz="1800" smtClean="0"/>
              <a:t>thực, đưa ra cảnh báo về những bất thường trong hệ thống. </a:t>
            </a:r>
          </a:p>
          <a:p>
            <a:pPr algn="l"/>
            <a:endParaRPr lang="en-US" sz="1800"/>
          </a:p>
          <a:p>
            <a:pPr algn="l"/>
            <a:endParaRPr lang="vi-VN" sz="1800"/>
          </a:p>
        </p:txBody>
      </p:sp>
      <p:sp>
        <p:nvSpPr>
          <p:cNvPr id="6" name="Title 1"/>
          <p:cNvSpPr>
            <a:spLocks noGrp="1"/>
          </p:cNvSpPr>
          <p:nvPr>
            <p:ph type="title"/>
          </p:nvPr>
        </p:nvSpPr>
        <p:spPr>
          <a:xfrm>
            <a:off x="2660264" y="633077"/>
            <a:ext cx="6510867" cy="498475"/>
          </a:xfrm>
        </p:spPr>
        <p:txBody>
          <a:bodyPr/>
          <a:lstStyle/>
          <a:p>
            <a:r>
              <a:rPr lang="en-US" sz="2000" b="1" smtClean="0"/>
              <a:t>Phần 3: Xây dựng chuỗi chức năng mạng </a:t>
            </a:r>
            <a:endParaRPr lang="vi-VN" sz="2000" b="1"/>
          </a:p>
        </p:txBody>
      </p:sp>
      <p:sp>
        <p:nvSpPr>
          <p:cNvPr id="7" name="TextBox 6"/>
          <p:cNvSpPr txBox="1"/>
          <p:nvPr/>
        </p:nvSpPr>
        <p:spPr>
          <a:xfrm>
            <a:off x="349351" y="1445931"/>
            <a:ext cx="4221027" cy="430887"/>
          </a:xfrm>
          <a:prstGeom prst="rect">
            <a:avLst/>
          </a:prstGeom>
          <a:noFill/>
        </p:spPr>
        <p:txBody>
          <a:bodyPr wrap="none" rtlCol="0">
            <a:spAutoFit/>
          </a:bodyPr>
          <a:lstStyle/>
          <a:p>
            <a:r>
              <a:rPr lang="vi-VN" sz="2200" b="1" smtClean="0"/>
              <a:t>Chức năng giám sát - Grafana</a:t>
            </a:r>
            <a:endParaRPr lang="vi-VN" sz="2200" b="1"/>
          </a:p>
        </p:txBody>
      </p:sp>
      <p:pic>
        <p:nvPicPr>
          <p:cNvPr id="9" name="Picture 8" descr="Kết quả hình ảnh cho grafana visualization"/>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18064" y="1876818"/>
            <a:ext cx="7175198" cy="4472467"/>
          </a:xfrm>
          <a:prstGeom prst="rect">
            <a:avLst/>
          </a:prstGeom>
          <a:noFill/>
          <a:ln>
            <a:noFill/>
          </a:ln>
        </p:spPr>
      </p:pic>
    </p:spTree>
    <p:extLst>
      <p:ext uri="{BB962C8B-B14F-4D97-AF65-F5344CB8AC3E}">
        <p14:creationId xmlns:p14="http://schemas.microsoft.com/office/powerpoint/2010/main" val="20627729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15</a:t>
            </a:fld>
            <a:endParaRPr lang="en-US"/>
          </a:p>
        </p:txBody>
      </p:sp>
      <p:graphicFrame>
        <p:nvGraphicFramePr>
          <p:cNvPr id="10" name="Content Placeholder 9"/>
          <p:cNvGraphicFramePr>
            <a:graphicFrameLocks noGrp="1"/>
          </p:cNvGraphicFramePr>
          <p:nvPr>
            <p:ph sz="quarter" idx="12"/>
            <p:extLst>
              <p:ext uri="{D42A27DB-BD31-4B8C-83A1-F6EECF244321}">
                <p14:modId xmlns:p14="http://schemas.microsoft.com/office/powerpoint/2010/main" val="1059303128"/>
              </p:ext>
            </p:extLst>
          </p:nvPr>
        </p:nvGraphicFramePr>
        <p:xfrm>
          <a:off x="197481" y="2755893"/>
          <a:ext cx="5456345" cy="2060620"/>
        </p:xfrm>
        <a:graphic>
          <a:graphicData uri="http://schemas.openxmlformats.org/drawingml/2006/table">
            <a:tbl>
              <a:tblPr firstRow="1" bandRow="1">
                <a:tableStyleId>{5C22544A-7EE6-4342-B048-85BDC9FD1C3A}</a:tableStyleId>
              </a:tblPr>
              <a:tblGrid>
                <a:gridCol w="917471"/>
                <a:gridCol w="873016"/>
                <a:gridCol w="885141"/>
                <a:gridCol w="1382274"/>
                <a:gridCol w="1398443"/>
              </a:tblGrid>
              <a:tr h="495553">
                <a:tc rowSpan="2">
                  <a:txBody>
                    <a:bodyPr/>
                    <a:lstStyle/>
                    <a:p>
                      <a:pPr algn="ctr"/>
                      <a:endParaRPr lang="vi-VN" sz="1200"/>
                    </a:p>
                  </a:txBody>
                  <a:tcPr anchor="ctr"/>
                </a:tc>
                <a:tc gridSpan="2">
                  <a:txBody>
                    <a:bodyPr/>
                    <a:lstStyle/>
                    <a:p>
                      <a:pPr algn="ctr"/>
                      <a:r>
                        <a:rPr lang="en-US" sz="1200" smtClean="0"/>
                        <a:t>Thông</a:t>
                      </a:r>
                      <a:r>
                        <a:rPr lang="en-US" sz="1200" baseline="0" smtClean="0"/>
                        <a:t> số tài nguyên</a:t>
                      </a:r>
                      <a:endParaRPr lang="vi-VN" sz="1200"/>
                    </a:p>
                  </a:txBody>
                  <a:tcPr anchor="ctr"/>
                </a:tc>
                <a:tc hMerge="1">
                  <a:txBody>
                    <a:bodyPr/>
                    <a:lstStyle/>
                    <a:p>
                      <a:endParaRPr lang="vi-VN"/>
                    </a:p>
                  </a:txBody>
                  <a:tcPr/>
                </a:tc>
                <a:tc gridSpan="2">
                  <a:txBody>
                    <a:bodyPr/>
                    <a:lstStyle/>
                    <a:p>
                      <a:pPr algn="ctr"/>
                      <a:r>
                        <a:rPr lang="en-US" sz="1200" smtClean="0"/>
                        <a:t>Cấu</a:t>
                      </a:r>
                      <a:r>
                        <a:rPr lang="en-US" sz="1200" baseline="0" smtClean="0"/>
                        <a:t> hình mạng</a:t>
                      </a:r>
                      <a:endParaRPr lang="vi-VN" sz="1200"/>
                    </a:p>
                  </a:txBody>
                  <a:tcPr anchor="ctr"/>
                </a:tc>
                <a:tc hMerge="1">
                  <a:txBody>
                    <a:bodyPr/>
                    <a:lstStyle/>
                    <a:p>
                      <a:endParaRPr lang="vi-VN"/>
                    </a:p>
                  </a:txBody>
                  <a:tcPr/>
                </a:tc>
              </a:tr>
              <a:tr h="495553">
                <a:tc vMerge="1">
                  <a:txBody>
                    <a:bodyPr/>
                    <a:lstStyle/>
                    <a:p>
                      <a:endParaRPr lang="vi-VN"/>
                    </a:p>
                  </a:txBody>
                  <a:tcPr/>
                </a:tc>
                <a:tc>
                  <a:txBody>
                    <a:bodyPr/>
                    <a:lstStyle/>
                    <a:p>
                      <a:pPr algn="ctr"/>
                      <a:r>
                        <a:rPr lang="en-US" sz="1200" smtClean="0"/>
                        <a:t>CPU</a:t>
                      </a:r>
                      <a:endParaRPr lang="vi-VN" sz="1200"/>
                    </a:p>
                  </a:txBody>
                  <a:tcPr anchor="ctr"/>
                </a:tc>
                <a:tc>
                  <a:txBody>
                    <a:bodyPr/>
                    <a:lstStyle/>
                    <a:p>
                      <a:pPr algn="ctr"/>
                      <a:r>
                        <a:rPr lang="en-US" sz="1200" smtClean="0"/>
                        <a:t>RAM (GB)</a:t>
                      </a:r>
                      <a:endParaRPr lang="vi-VN" sz="1200"/>
                    </a:p>
                  </a:txBody>
                  <a:tcPr anchor="ctr"/>
                </a:tc>
                <a:tc>
                  <a:txBody>
                    <a:bodyPr/>
                    <a:lstStyle/>
                    <a:p>
                      <a:pPr algn="ctr"/>
                      <a:r>
                        <a:rPr lang="en-US" sz="1200" smtClean="0"/>
                        <a:t>eno1</a:t>
                      </a:r>
                      <a:endParaRPr lang="vi-VN" sz="1200"/>
                    </a:p>
                  </a:txBody>
                  <a:tcPr anchor="ctr"/>
                </a:tc>
                <a:tc>
                  <a:txBody>
                    <a:bodyPr/>
                    <a:lstStyle/>
                    <a:p>
                      <a:pPr algn="ctr"/>
                      <a:r>
                        <a:rPr lang="en-US" sz="1200" smtClean="0"/>
                        <a:t>eno2</a:t>
                      </a:r>
                      <a:endParaRPr lang="vi-VN" sz="1200"/>
                    </a:p>
                  </a:txBody>
                  <a:tcPr anchor="ctr"/>
                </a:tc>
              </a:tr>
              <a:tr h="534757">
                <a:tc>
                  <a:txBody>
                    <a:bodyPr/>
                    <a:lstStyle/>
                    <a:p>
                      <a:pPr algn="ctr"/>
                      <a:r>
                        <a:rPr lang="en-US" sz="1200" smtClean="0"/>
                        <a:t>Controller</a:t>
                      </a:r>
                      <a:endParaRPr lang="vi-VN" sz="1200"/>
                    </a:p>
                  </a:txBody>
                  <a:tcPr anchor="ctr"/>
                </a:tc>
                <a:tc>
                  <a:txBody>
                    <a:bodyPr/>
                    <a:lstStyle/>
                    <a:p>
                      <a:pPr algn="ctr"/>
                      <a:r>
                        <a:rPr lang="en-US" sz="1200" smtClean="0"/>
                        <a:t>24</a:t>
                      </a:r>
                      <a:endParaRPr lang="vi-VN" sz="1200"/>
                    </a:p>
                  </a:txBody>
                  <a:tcPr anchor="ctr"/>
                </a:tc>
                <a:tc>
                  <a:txBody>
                    <a:bodyPr/>
                    <a:lstStyle/>
                    <a:p>
                      <a:pPr algn="ctr"/>
                      <a:r>
                        <a:rPr lang="en-US" sz="1200" smtClean="0"/>
                        <a:t>64</a:t>
                      </a:r>
                      <a:endParaRPr lang="vi-VN" sz="1200"/>
                    </a:p>
                  </a:txBody>
                  <a:tcPr anchor="ctr"/>
                </a:tc>
                <a:tc>
                  <a:txBody>
                    <a:bodyPr/>
                    <a:lstStyle/>
                    <a:p>
                      <a:pPr algn="ctr"/>
                      <a:r>
                        <a:rPr lang="en-US" sz="1200" smtClean="0"/>
                        <a:t>192.168.101.201</a:t>
                      </a:r>
                      <a:endParaRPr lang="vi-VN" sz="1200"/>
                    </a:p>
                  </a:txBody>
                  <a:tcPr anchor="ctr"/>
                </a:tc>
                <a:tc>
                  <a:txBody>
                    <a:bodyPr/>
                    <a:lstStyle/>
                    <a:p>
                      <a:pPr algn="ctr"/>
                      <a:r>
                        <a:rPr lang="en-US" sz="1200" smtClean="0"/>
                        <a:t>10.10.10.201</a:t>
                      </a:r>
                      <a:endParaRPr lang="vi-VN" sz="1200"/>
                    </a:p>
                  </a:txBody>
                  <a:tcPr anchor="ctr"/>
                </a:tc>
              </a:tr>
              <a:tr h="534757">
                <a:tc>
                  <a:txBody>
                    <a:bodyPr/>
                    <a:lstStyle/>
                    <a:p>
                      <a:pPr algn="ctr"/>
                      <a:r>
                        <a:rPr lang="en-US" sz="1200" smtClean="0"/>
                        <a:t>Compute</a:t>
                      </a:r>
                      <a:endParaRPr lang="vi-VN" sz="1200"/>
                    </a:p>
                  </a:txBody>
                  <a:tcPr anchor="ctr"/>
                </a:tc>
                <a:tc>
                  <a:txBody>
                    <a:bodyPr/>
                    <a:lstStyle/>
                    <a:p>
                      <a:pPr algn="ctr"/>
                      <a:r>
                        <a:rPr lang="en-US" sz="1200" smtClean="0"/>
                        <a:t>32</a:t>
                      </a:r>
                      <a:endParaRPr lang="vi-VN" sz="1200"/>
                    </a:p>
                  </a:txBody>
                  <a:tcPr anchor="ctr"/>
                </a:tc>
                <a:tc>
                  <a:txBody>
                    <a:bodyPr/>
                    <a:lstStyle/>
                    <a:p>
                      <a:pPr algn="ctr"/>
                      <a:r>
                        <a:rPr lang="en-US" sz="1200" smtClean="0"/>
                        <a:t>64</a:t>
                      </a:r>
                      <a:endParaRPr lang="vi-VN" sz="1200"/>
                    </a:p>
                  </a:txBody>
                  <a:tcPr anchor="ctr"/>
                </a:tc>
                <a:tc>
                  <a:txBody>
                    <a:bodyPr/>
                    <a:lstStyle/>
                    <a:p>
                      <a:pPr algn="ctr"/>
                      <a:r>
                        <a:rPr lang="en-US" sz="1200" smtClean="0"/>
                        <a:t>192.168.101.202</a:t>
                      </a:r>
                      <a:endParaRPr lang="vi-VN" sz="1200"/>
                    </a:p>
                  </a:txBody>
                  <a:tcPr anchor="ctr"/>
                </a:tc>
                <a:tc>
                  <a:txBody>
                    <a:bodyPr/>
                    <a:lstStyle/>
                    <a:p>
                      <a:pPr algn="ctr"/>
                      <a:r>
                        <a:rPr lang="en-US" sz="1200" smtClean="0"/>
                        <a:t>10.10.10.202</a:t>
                      </a:r>
                      <a:endParaRPr lang="vi-VN" sz="1200"/>
                    </a:p>
                  </a:txBody>
                  <a:tcPr anchor="ctr"/>
                </a:tc>
              </a:tr>
            </a:tbl>
          </a:graphicData>
        </a:graphic>
      </p:graphicFrame>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5795492" y="1131552"/>
            <a:ext cx="6396508" cy="5191975"/>
          </a:xfrm>
          <a:prstGeom prst="rect">
            <a:avLst/>
          </a:prstGeom>
        </p:spPr>
      </p:pic>
      <p:sp>
        <p:nvSpPr>
          <p:cNvPr id="7" name="Title 1"/>
          <p:cNvSpPr>
            <a:spLocks noGrp="1"/>
          </p:cNvSpPr>
          <p:nvPr>
            <p:ph type="title"/>
          </p:nvPr>
        </p:nvSpPr>
        <p:spPr>
          <a:xfrm>
            <a:off x="2660264" y="633077"/>
            <a:ext cx="6510867" cy="498475"/>
          </a:xfrm>
        </p:spPr>
        <p:txBody>
          <a:bodyPr/>
          <a:lstStyle/>
          <a:p>
            <a:r>
              <a:rPr lang="en-US" sz="2000" b="1" smtClean="0"/>
              <a:t>Phần 3: Xây dựng chuỗi chức năng mạng </a:t>
            </a:r>
            <a:endParaRPr lang="vi-VN" sz="2000" b="1"/>
          </a:p>
        </p:txBody>
      </p:sp>
      <p:sp>
        <p:nvSpPr>
          <p:cNvPr id="9" name="TextBox 8"/>
          <p:cNvSpPr txBox="1"/>
          <p:nvPr/>
        </p:nvSpPr>
        <p:spPr>
          <a:xfrm>
            <a:off x="759854" y="1712890"/>
            <a:ext cx="3651962" cy="461665"/>
          </a:xfrm>
          <a:prstGeom prst="rect">
            <a:avLst/>
          </a:prstGeom>
          <a:noFill/>
        </p:spPr>
        <p:txBody>
          <a:bodyPr wrap="none" rtlCol="0">
            <a:spAutoFit/>
          </a:bodyPr>
          <a:lstStyle/>
          <a:p>
            <a:r>
              <a:rPr lang="en-US" sz="2400" b="1"/>
              <a:t>Đồ hình triển khai vật </a:t>
            </a:r>
            <a:r>
              <a:rPr lang="en-US" sz="2400" b="1" smtClean="0"/>
              <a:t>lý</a:t>
            </a:r>
            <a:endParaRPr lang="en-US" sz="2400" b="1"/>
          </a:p>
        </p:txBody>
      </p:sp>
    </p:spTree>
    <p:extLst>
      <p:ext uri="{BB962C8B-B14F-4D97-AF65-F5344CB8AC3E}">
        <p14:creationId xmlns:p14="http://schemas.microsoft.com/office/powerpoint/2010/main" val="35204593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16</a:t>
            </a:fld>
            <a:endParaRPr lang="en-US"/>
          </a:p>
        </p:txBody>
      </p:sp>
      <p:graphicFrame>
        <p:nvGraphicFramePr>
          <p:cNvPr id="9" name="Content Placeholder 8"/>
          <p:cNvGraphicFramePr>
            <a:graphicFrameLocks noGrp="1"/>
          </p:cNvGraphicFramePr>
          <p:nvPr>
            <p:ph sz="quarter" idx="12"/>
            <p:extLst>
              <p:ext uri="{D42A27DB-BD31-4B8C-83A1-F6EECF244321}">
                <p14:modId xmlns:p14="http://schemas.microsoft.com/office/powerpoint/2010/main" val="2493651483"/>
              </p:ext>
            </p:extLst>
          </p:nvPr>
        </p:nvGraphicFramePr>
        <p:xfrm>
          <a:off x="154546" y="4015993"/>
          <a:ext cx="6104585" cy="2140108"/>
        </p:xfrm>
        <a:graphic>
          <a:graphicData uri="http://schemas.openxmlformats.org/drawingml/2006/table">
            <a:tbl>
              <a:tblPr firstRow="1" bandRow="1">
                <a:tableStyleId>{5C22544A-7EE6-4342-B048-85BDC9FD1C3A}</a:tableStyleId>
              </a:tblPr>
              <a:tblGrid>
                <a:gridCol w="1017431"/>
                <a:gridCol w="887859"/>
                <a:gridCol w="850165"/>
                <a:gridCol w="966095"/>
                <a:gridCol w="966096"/>
                <a:gridCol w="1416939"/>
              </a:tblGrid>
              <a:tr h="502735">
                <a:tc>
                  <a:txBody>
                    <a:bodyPr/>
                    <a:lstStyle/>
                    <a:p>
                      <a:pPr algn="ctr"/>
                      <a:r>
                        <a:rPr lang="en-US" sz="1200" smtClean="0"/>
                        <a:t>Máy</a:t>
                      </a:r>
                      <a:r>
                        <a:rPr lang="en-US" sz="1200" baseline="0" smtClean="0"/>
                        <a:t> ảo</a:t>
                      </a:r>
                      <a:endParaRPr lang="vi-VN" sz="1200"/>
                    </a:p>
                  </a:txBody>
                  <a:tcPr anchor="ctr"/>
                </a:tc>
                <a:tc>
                  <a:txBody>
                    <a:bodyPr/>
                    <a:lstStyle/>
                    <a:p>
                      <a:pPr algn="ctr"/>
                      <a:r>
                        <a:rPr lang="en-US" sz="1200" smtClean="0"/>
                        <a:t>Core</a:t>
                      </a:r>
                      <a:r>
                        <a:rPr lang="en-US" sz="1200" baseline="0" smtClean="0"/>
                        <a:t> CPU</a:t>
                      </a:r>
                      <a:endParaRPr lang="vi-VN" sz="1200"/>
                    </a:p>
                  </a:txBody>
                  <a:tcPr anchor="ctr"/>
                </a:tc>
                <a:tc>
                  <a:txBody>
                    <a:bodyPr/>
                    <a:lstStyle/>
                    <a:p>
                      <a:pPr algn="ctr"/>
                      <a:r>
                        <a:rPr lang="en-US" sz="1200" smtClean="0"/>
                        <a:t>RAM (GB)</a:t>
                      </a:r>
                      <a:endParaRPr lang="vi-VN" sz="1200"/>
                    </a:p>
                  </a:txBody>
                  <a:tcPr anchor="ctr"/>
                </a:tc>
                <a:tc>
                  <a:txBody>
                    <a:bodyPr/>
                    <a:lstStyle/>
                    <a:p>
                      <a:pPr algn="ctr"/>
                      <a:r>
                        <a:rPr lang="en-US" sz="1200" smtClean="0"/>
                        <a:t>IP ens3</a:t>
                      </a:r>
                      <a:r>
                        <a:rPr lang="en-US" sz="1200" baseline="0" smtClean="0"/>
                        <a:t> </a:t>
                      </a:r>
                      <a:endParaRPr lang="vi-VN" sz="1200"/>
                    </a:p>
                  </a:txBody>
                  <a:tcPr anchor="ctr"/>
                </a:tc>
                <a:tc>
                  <a:txBody>
                    <a:bodyPr/>
                    <a:lstStyle/>
                    <a:p>
                      <a:pPr algn="ctr"/>
                      <a:r>
                        <a:rPr lang="en-US" sz="1200" smtClean="0"/>
                        <a:t>IP ens4</a:t>
                      </a:r>
                      <a:endParaRPr lang="vi-VN" sz="1200"/>
                    </a:p>
                  </a:txBody>
                  <a:tcPr anchor="ctr"/>
                </a:tc>
                <a:tc>
                  <a:txBody>
                    <a:bodyPr/>
                    <a:lstStyle/>
                    <a:p>
                      <a:pPr algn="ctr"/>
                      <a:r>
                        <a:rPr lang="en-US" sz="1200" smtClean="0"/>
                        <a:t>Floating IP</a:t>
                      </a:r>
                      <a:endParaRPr lang="vi-VN" sz="1200"/>
                    </a:p>
                  </a:txBody>
                  <a:tcPr anchor="ctr"/>
                </a:tc>
              </a:tr>
              <a:tr h="411797">
                <a:tc>
                  <a:txBody>
                    <a:bodyPr/>
                    <a:lstStyle/>
                    <a:p>
                      <a:pPr algn="ctr"/>
                      <a:r>
                        <a:rPr lang="en-US" sz="1200" smtClean="0"/>
                        <a:t>Iptables</a:t>
                      </a:r>
                      <a:endParaRPr lang="vi-VN" sz="1200"/>
                    </a:p>
                  </a:txBody>
                  <a:tcPr anchor="ctr"/>
                </a:tc>
                <a:tc>
                  <a:txBody>
                    <a:bodyPr/>
                    <a:lstStyle/>
                    <a:p>
                      <a:pPr algn="ctr"/>
                      <a:r>
                        <a:rPr lang="en-US" sz="1200" smtClean="0"/>
                        <a:t>2</a:t>
                      </a:r>
                      <a:endParaRPr lang="vi-VN" sz="1200"/>
                    </a:p>
                  </a:txBody>
                  <a:tcPr anchor="ctr"/>
                </a:tc>
                <a:tc>
                  <a:txBody>
                    <a:bodyPr/>
                    <a:lstStyle/>
                    <a:p>
                      <a:pPr algn="ctr"/>
                      <a:r>
                        <a:rPr lang="en-US" sz="1200" smtClean="0"/>
                        <a:t>2</a:t>
                      </a:r>
                      <a:endParaRPr lang="vi-VN" sz="1200"/>
                    </a:p>
                  </a:txBody>
                  <a:tcPr anchor="ctr"/>
                </a:tc>
                <a:tc>
                  <a:txBody>
                    <a:bodyPr/>
                    <a:lstStyle/>
                    <a:p>
                      <a:pPr algn="ctr"/>
                      <a:r>
                        <a:rPr lang="vi-VN" sz="1200" smtClean="0"/>
                        <a:t>10.1.0.11</a:t>
                      </a:r>
                      <a:endParaRPr lang="vi-VN" sz="1200"/>
                    </a:p>
                  </a:txBody>
                  <a:tcPr anchor="ctr"/>
                </a:tc>
                <a:tc>
                  <a:txBody>
                    <a:bodyPr/>
                    <a:lstStyle/>
                    <a:p>
                      <a:pPr algn="ctr"/>
                      <a:r>
                        <a:rPr lang="vi-VN" sz="1200" smtClean="0"/>
                        <a:t>10.1.0.12</a:t>
                      </a:r>
                      <a:endParaRPr lang="vi-VN" sz="1200"/>
                    </a:p>
                  </a:txBody>
                  <a:tcPr anchor="ctr"/>
                </a:tc>
                <a:tc>
                  <a:txBody>
                    <a:bodyPr/>
                    <a:lstStyle/>
                    <a:p>
                      <a:pPr algn="ctr"/>
                      <a:endParaRPr lang="vi-VN" sz="1200"/>
                    </a:p>
                  </a:txBody>
                  <a:tcPr anchor="ctr"/>
                </a:tc>
              </a:tr>
              <a:tr h="404014">
                <a:tc>
                  <a:txBody>
                    <a:bodyPr/>
                    <a:lstStyle/>
                    <a:p>
                      <a:pPr algn="ctr"/>
                      <a:r>
                        <a:rPr lang="en-US" sz="1200" smtClean="0"/>
                        <a:t>Suricata</a:t>
                      </a:r>
                      <a:endParaRPr lang="vi-VN" sz="1200"/>
                    </a:p>
                  </a:txBody>
                  <a:tcPr anchor="ctr"/>
                </a:tc>
                <a:tc>
                  <a:txBody>
                    <a:bodyPr/>
                    <a:lstStyle/>
                    <a:p>
                      <a:pPr algn="ctr"/>
                      <a:r>
                        <a:rPr lang="en-US" sz="1200" smtClean="0"/>
                        <a:t>2</a:t>
                      </a:r>
                      <a:endParaRPr lang="vi-VN" sz="1200"/>
                    </a:p>
                  </a:txBody>
                  <a:tcPr anchor="ctr"/>
                </a:tc>
                <a:tc>
                  <a:txBody>
                    <a:bodyPr/>
                    <a:lstStyle/>
                    <a:p>
                      <a:pPr algn="ctr"/>
                      <a:r>
                        <a:rPr lang="en-US" sz="1200" smtClean="0"/>
                        <a:t>2</a:t>
                      </a:r>
                      <a:endParaRPr lang="vi-VN" sz="1200"/>
                    </a:p>
                  </a:txBody>
                  <a:tcPr anchor="ctr"/>
                </a:tc>
                <a:tc>
                  <a:txBody>
                    <a:bodyPr/>
                    <a:lstStyle/>
                    <a:p>
                      <a:pPr algn="ctr"/>
                      <a:r>
                        <a:rPr lang="vi-VN" sz="1200" smtClean="0"/>
                        <a:t>10.1.0.13</a:t>
                      </a:r>
                      <a:endParaRPr lang="vi-VN" sz="1200"/>
                    </a:p>
                  </a:txBody>
                  <a:tcPr anchor="ctr"/>
                </a:tc>
                <a:tc>
                  <a:txBody>
                    <a:bodyPr/>
                    <a:lstStyle/>
                    <a:p>
                      <a:pPr algn="ctr"/>
                      <a:r>
                        <a:rPr lang="vi-VN" sz="1200" smtClean="0"/>
                        <a:t>10.1.0.14</a:t>
                      </a:r>
                      <a:endParaRPr lang="vi-VN" sz="1200"/>
                    </a:p>
                  </a:txBody>
                  <a:tcPr anchor="ctr"/>
                </a:tc>
                <a:tc>
                  <a:txBody>
                    <a:bodyPr/>
                    <a:lstStyle/>
                    <a:p>
                      <a:pPr algn="ctr"/>
                      <a:endParaRPr lang="vi-VN" sz="1200"/>
                    </a:p>
                  </a:txBody>
                  <a:tcPr anchor="ctr"/>
                </a:tc>
              </a:tr>
              <a:tr h="404014">
                <a:tc>
                  <a:txBody>
                    <a:bodyPr/>
                    <a:lstStyle/>
                    <a:p>
                      <a:pPr algn="ctr"/>
                      <a:r>
                        <a:rPr lang="en-US" sz="1200" smtClean="0"/>
                        <a:t>Grafana</a:t>
                      </a:r>
                      <a:endParaRPr lang="vi-VN" sz="1200"/>
                    </a:p>
                  </a:txBody>
                  <a:tcPr anchor="ctr"/>
                </a:tc>
                <a:tc>
                  <a:txBody>
                    <a:bodyPr/>
                    <a:lstStyle/>
                    <a:p>
                      <a:pPr algn="ctr"/>
                      <a:r>
                        <a:rPr lang="en-US" sz="1200" smtClean="0"/>
                        <a:t>1</a:t>
                      </a:r>
                      <a:endParaRPr lang="vi-VN" sz="1200"/>
                    </a:p>
                  </a:txBody>
                  <a:tcPr anchor="ctr"/>
                </a:tc>
                <a:tc>
                  <a:txBody>
                    <a:bodyPr/>
                    <a:lstStyle/>
                    <a:p>
                      <a:pPr algn="ctr"/>
                      <a:r>
                        <a:rPr lang="en-US" sz="1200" smtClean="0"/>
                        <a:t>1</a:t>
                      </a:r>
                      <a:endParaRPr lang="vi-VN" sz="1200"/>
                    </a:p>
                  </a:txBody>
                  <a:tcPr anchor="ctr"/>
                </a:tc>
                <a:tc>
                  <a:txBody>
                    <a:bodyPr/>
                    <a:lstStyle/>
                    <a:p>
                      <a:pPr algn="ctr"/>
                      <a:r>
                        <a:rPr lang="vi-VN" sz="1200" smtClean="0"/>
                        <a:t>10.1.0.19</a:t>
                      </a:r>
                      <a:endParaRPr lang="vi-VN" sz="1200"/>
                    </a:p>
                  </a:txBody>
                  <a:tcPr anchor="ctr"/>
                </a:tc>
                <a:tc>
                  <a:txBody>
                    <a:bodyPr/>
                    <a:lstStyle/>
                    <a:p>
                      <a:pPr algn="ctr"/>
                      <a:endParaRPr lang="vi-VN" sz="1200"/>
                    </a:p>
                  </a:txBody>
                  <a:tcPr anchor="ctr"/>
                </a:tc>
                <a:tc>
                  <a:txBody>
                    <a:bodyPr/>
                    <a:lstStyle/>
                    <a:p>
                      <a:pPr algn="ctr"/>
                      <a:endParaRPr lang="vi-VN" sz="1200"/>
                    </a:p>
                  </a:txBody>
                  <a:tcPr anchor="ctr"/>
                </a:tc>
              </a:tr>
              <a:tr h="417548">
                <a:tc>
                  <a:txBody>
                    <a:bodyPr/>
                    <a:lstStyle/>
                    <a:p>
                      <a:pPr algn="ctr"/>
                      <a:r>
                        <a:rPr lang="en-US" sz="1200" smtClean="0"/>
                        <a:t>Web</a:t>
                      </a:r>
                      <a:r>
                        <a:rPr lang="en-US" sz="1200" baseline="0" smtClean="0"/>
                        <a:t> server </a:t>
                      </a:r>
                      <a:endParaRPr lang="vi-VN" sz="1200"/>
                    </a:p>
                  </a:txBody>
                  <a:tcPr anchor="ctr"/>
                </a:tc>
                <a:tc>
                  <a:txBody>
                    <a:bodyPr/>
                    <a:lstStyle/>
                    <a:p>
                      <a:pPr algn="ctr"/>
                      <a:r>
                        <a:rPr lang="en-US" sz="1200" smtClean="0"/>
                        <a:t>3</a:t>
                      </a:r>
                      <a:endParaRPr lang="vi-VN" sz="1200"/>
                    </a:p>
                  </a:txBody>
                  <a:tcPr anchor="ctr"/>
                </a:tc>
                <a:tc>
                  <a:txBody>
                    <a:bodyPr/>
                    <a:lstStyle/>
                    <a:p>
                      <a:pPr algn="ctr"/>
                      <a:r>
                        <a:rPr lang="en-US" sz="1200" smtClean="0"/>
                        <a:t>3</a:t>
                      </a:r>
                      <a:endParaRPr lang="vi-VN" sz="1200"/>
                    </a:p>
                  </a:txBody>
                  <a:tcPr anchor="ctr"/>
                </a:tc>
                <a:tc>
                  <a:txBody>
                    <a:bodyPr/>
                    <a:lstStyle/>
                    <a:p>
                      <a:pPr algn="ctr"/>
                      <a:r>
                        <a:rPr lang="vi-VN" sz="1200" smtClean="0"/>
                        <a:t>10.1.0.15</a:t>
                      </a:r>
                      <a:endParaRPr lang="vi-VN" sz="1200"/>
                    </a:p>
                  </a:txBody>
                  <a:tcPr anchor="ctr"/>
                </a:tc>
                <a:tc>
                  <a:txBody>
                    <a:bodyPr/>
                    <a:lstStyle/>
                    <a:p>
                      <a:pPr algn="ctr"/>
                      <a:endParaRPr lang="vi-VN" sz="1200"/>
                    </a:p>
                  </a:txBody>
                  <a:tcPr anchor="ctr"/>
                </a:tc>
                <a:tc>
                  <a:txBody>
                    <a:bodyPr/>
                    <a:lstStyle/>
                    <a:p>
                      <a:pPr algn="ctr"/>
                      <a:r>
                        <a:rPr lang="vi-VN" sz="1200" smtClean="0"/>
                        <a:t>192.168.101.211</a:t>
                      </a:r>
                      <a:endParaRPr lang="vi-VN" sz="1200"/>
                    </a:p>
                  </a:txBody>
                  <a:tcPr anchor="ctr"/>
                </a:tc>
              </a:tr>
            </a:tbl>
          </a:graphicData>
        </a:graphic>
      </p:graphicFrame>
      <p:sp>
        <p:nvSpPr>
          <p:cNvPr id="6" name="Title 1"/>
          <p:cNvSpPr>
            <a:spLocks noGrp="1"/>
          </p:cNvSpPr>
          <p:nvPr>
            <p:ph type="title"/>
          </p:nvPr>
        </p:nvSpPr>
        <p:spPr>
          <a:xfrm>
            <a:off x="2660264" y="633077"/>
            <a:ext cx="6510867" cy="498475"/>
          </a:xfrm>
        </p:spPr>
        <p:txBody>
          <a:bodyPr/>
          <a:lstStyle/>
          <a:p>
            <a:r>
              <a:rPr lang="en-US" sz="2000" b="1" smtClean="0"/>
              <a:t>Phần 3: Xây dựng chuỗi chức năng mạng </a:t>
            </a:r>
            <a:endParaRPr lang="vi-VN" sz="2000" b="1"/>
          </a:p>
        </p:txBody>
      </p:sp>
      <p:sp>
        <p:nvSpPr>
          <p:cNvPr id="2" name="TextBox 1"/>
          <p:cNvSpPr txBox="1"/>
          <p:nvPr/>
        </p:nvSpPr>
        <p:spPr>
          <a:xfrm>
            <a:off x="347730" y="1611534"/>
            <a:ext cx="6078827" cy="400110"/>
          </a:xfrm>
          <a:prstGeom prst="rect">
            <a:avLst/>
          </a:prstGeom>
          <a:noFill/>
        </p:spPr>
        <p:txBody>
          <a:bodyPr wrap="square" rtlCol="0">
            <a:spAutoFit/>
          </a:bodyPr>
          <a:lstStyle/>
          <a:p>
            <a:r>
              <a:rPr lang="en-US" sz="2000" b="1"/>
              <a:t>Đồ hình triển khai các máy ảo trong OpenStack</a:t>
            </a:r>
            <a:endParaRPr lang="vi-VN" sz="2000" b="1"/>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8000" y="829239"/>
            <a:ext cx="7874000" cy="5446677"/>
          </a:xfrm>
          <a:prstGeom prst="rect">
            <a:avLst/>
          </a:prstGeom>
        </p:spPr>
      </p:pic>
    </p:spTree>
    <p:extLst>
      <p:ext uri="{BB962C8B-B14F-4D97-AF65-F5344CB8AC3E}">
        <p14:creationId xmlns:p14="http://schemas.microsoft.com/office/powerpoint/2010/main" val="7545745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17</a:t>
            </a:fld>
            <a:endParaRPr lang="en-US"/>
          </a:p>
        </p:txBody>
      </p:sp>
      <p:sp>
        <p:nvSpPr>
          <p:cNvPr id="5" name="Content Placeholder 4"/>
          <p:cNvSpPr>
            <a:spLocks noGrp="1"/>
          </p:cNvSpPr>
          <p:nvPr>
            <p:ph sz="quarter" idx="12"/>
          </p:nvPr>
        </p:nvSpPr>
        <p:spPr>
          <a:xfrm>
            <a:off x="491069" y="1335111"/>
            <a:ext cx="6811252" cy="519447"/>
          </a:xfrm>
        </p:spPr>
        <p:txBody>
          <a:bodyPr/>
          <a:lstStyle/>
          <a:p>
            <a:r>
              <a:rPr lang="vi-VN" sz="2000" b="1" smtClean="0"/>
              <a:t>Chuỗi chức năng mạng trên giao diện OpenStack</a:t>
            </a:r>
            <a:endParaRPr lang="vi-VN" sz="2000" b="1"/>
          </a:p>
        </p:txBody>
      </p:sp>
      <p:pic>
        <p:nvPicPr>
          <p:cNvPr id="6" name="Picture 5"/>
          <p:cNvPicPr/>
          <p:nvPr/>
        </p:nvPicPr>
        <p:blipFill>
          <a:blip r:embed="rId2"/>
          <a:stretch>
            <a:fillRect/>
          </a:stretch>
        </p:blipFill>
        <p:spPr>
          <a:xfrm>
            <a:off x="1068946" y="1700012"/>
            <a:ext cx="10775324" cy="4675030"/>
          </a:xfrm>
          <a:prstGeom prst="rect">
            <a:avLst/>
          </a:prstGeom>
        </p:spPr>
      </p:pic>
      <p:sp>
        <p:nvSpPr>
          <p:cNvPr id="7" name="Title 1"/>
          <p:cNvSpPr>
            <a:spLocks noGrp="1"/>
          </p:cNvSpPr>
          <p:nvPr>
            <p:ph type="title"/>
          </p:nvPr>
        </p:nvSpPr>
        <p:spPr>
          <a:xfrm>
            <a:off x="2660264" y="633077"/>
            <a:ext cx="6510867" cy="498475"/>
          </a:xfrm>
        </p:spPr>
        <p:txBody>
          <a:bodyPr/>
          <a:lstStyle/>
          <a:p>
            <a:r>
              <a:rPr lang="en-US" sz="2000" b="1" smtClean="0"/>
              <a:t>Phần 3: Xây dựng chuỗi chức năng mạng </a:t>
            </a:r>
            <a:endParaRPr lang="vi-VN" sz="2000" b="1"/>
          </a:p>
        </p:txBody>
      </p:sp>
    </p:spTree>
    <p:extLst>
      <p:ext uri="{BB962C8B-B14F-4D97-AF65-F5344CB8AC3E}">
        <p14:creationId xmlns:p14="http://schemas.microsoft.com/office/powerpoint/2010/main" val="8673486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18</a:t>
            </a:fld>
            <a:endParaRPr lang="en-US"/>
          </a:p>
        </p:txBody>
      </p:sp>
      <p:sp>
        <p:nvSpPr>
          <p:cNvPr id="5" name="Content Placeholder 4"/>
          <p:cNvSpPr>
            <a:spLocks noGrp="1"/>
          </p:cNvSpPr>
          <p:nvPr>
            <p:ph sz="quarter" idx="12"/>
          </p:nvPr>
        </p:nvSpPr>
        <p:spPr>
          <a:xfrm>
            <a:off x="592428" y="1648496"/>
            <a:ext cx="11108508" cy="4523703"/>
          </a:xfrm>
        </p:spPr>
        <p:txBody>
          <a:bodyPr/>
          <a:lstStyle/>
          <a:p>
            <a:pPr algn="just">
              <a:lnSpc>
                <a:spcPct val="150000"/>
              </a:lnSpc>
            </a:pPr>
            <a:r>
              <a:rPr lang="en-US" sz="2000">
                <a:latin typeface="Arial" panose="020B0604020202020204" pitchFamily="34" charset="0"/>
                <a:cs typeface="Arial" panose="020B0604020202020204" pitchFamily="34" charset="0"/>
              </a:rPr>
              <a:t>Kịch bản kiểm chứng bảo gồm: </a:t>
            </a:r>
            <a:endParaRPr lang="vi-VN" sz="2000">
              <a:latin typeface="Arial" panose="020B0604020202020204" pitchFamily="34" charset="0"/>
              <a:cs typeface="Arial" panose="020B0604020202020204" pitchFamily="34" charset="0"/>
            </a:endParaRPr>
          </a:p>
          <a:p>
            <a:pPr algn="just">
              <a:lnSpc>
                <a:spcPct val="150000"/>
              </a:lnSpc>
            </a:pPr>
            <a:r>
              <a:rPr lang="en-US" sz="2000">
                <a:latin typeface="Arial" panose="020B0604020202020204" pitchFamily="34" charset="0"/>
                <a:cs typeface="Arial" panose="020B0604020202020204" pitchFamily="34" charset="0"/>
              </a:rPr>
              <a:t>1) Kiểm chứng luồng lưu lượng đi theo đúng mô hình SFC đã dựng.</a:t>
            </a:r>
            <a:endParaRPr lang="vi-VN" sz="2000">
              <a:latin typeface="Arial" panose="020B0604020202020204" pitchFamily="34" charset="0"/>
              <a:cs typeface="Arial" panose="020B0604020202020204" pitchFamily="34" charset="0"/>
            </a:endParaRPr>
          </a:p>
          <a:p>
            <a:pPr algn="just">
              <a:lnSpc>
                <a:spcPct val="150000"/>
              </a:lnSpc>
            </a:pPr>
            <a:r>
              <a:rPr lang="en-US" sz="2000">
                <a:latin typeface="Arial" panose="020B0604020202020204" pitchFamily="34" charset="0"/>
                <a:cs typeface="Arial" panose="020B0604020202020204" pitchFamily="34" charset="0"/>
              </a:rPr>
              <a:t>2) Thực hiện đo đạc các thông số hoạt động của chuỗi SFC khi đẩy tải vào chuỗi.</a:t>
            </a:r>
            <a:endParaRPr lang="vi-VN" sz="2000">
              <a:latin typeface="Arial" panose="020B0604020202020204" pitchFamily="34" charset="0"/>
              <a:cs typeface="Arial" panose="020B0604020202020204" pitchFamily="34" charset="0"/>
            </a:endParaRPr>
          </a:p>
          <a:p>
            <a:pPr algn="just">
              <a:lnSpc>
                <a:spcPct val="150000"/>
              </a:lnSpc>
            </a:pPr>
            <a:r>
              <a:rPr lang="en-US" sz="2000">
                <a:latin typeface="Arial" panose="020B0604020202020204" pitchFamily="34" charset="0"/>
                <a:cs typeface="Arial" panose="020B0604020202020204" pitchFamily="34" charset="0"/>
              </a:rPr>
              <a:t>-  Thực hiện đo đạc tài nguyên sử dụng trên Suricata khi hoạt động ở các tải và đánh giá để biết được mức tài nguyên cần thiết cấp phát cho chức năng mạng này.</a:t>
            </a:r>
            <a:endParaRPr lang="vi-VN" sz="2000">
              <a:latin typeface="Arial" panose="020B0604020202020204" pitchFamily="34" charset="0"/>
              <a:cs typeface="Arial" panose="020B0604020202020204" pitchFamily="34" charset="0"/>
            </a:endParaRPr>
          </a:p>
          <a:p>
            <a:pPr algn="just">
              <a:lnSpc>
                <a:spcPct val="150000"/>
              </a:lnSpc>
            </a:pPr>
            <a:r>
              <a:rPr lang="en-US" sz="2000">
                <a:latin typeface="Arial" panose="020B0604020202020204" pitchFamily="34" charset="0"/>
                <a:cs typeface="Arial" panose="020B0604020202020204" pitchFamily="34" charset="0"/>
              </a:rPr>
              <a:t>-  Thực hiện đo </a:t>
            </a:r>
            <a:r>
              <a:rPr lang="en-US" sz="2000" smtClean="0">
                <a:latin typeface="Arial" panose="020B0604020202020204" pitchFamily="34" charset="0"/>
                <a:cs typeface="Arial" panose="020B0604020202020204" pitchFamily="34" charset="0"/>
              </a:rPr>
              <a:t>đạc </a:t>
            </a:r>
            <a:r>
              <a:rPr lang="en-US" sz="2000">
                <a:latin typeface="Arial" panose="020B0604020202020204" pitchFamily="34" charset="0"/>
                <a:cs typeface="Arial" panose="020B0604020202020204" pitchFamily="34" charset="0"/>
              </a:rPr>
              <a:t>và đánh giá các thông số chất lượng dịch vụ của chuỗi chức năng: độ trễ và tỉ lệ mất gói  khi lưu lượng đi qua chuỗi chức năng mạng.</a:t>
            </a:r>
            <a:endParaRPr lang="vi-VN" sz="2000">
              <a:latin typeface="Arial" panose="020B0604020202020204" pitchFamily="34" charset="0"/>
              <a:cs typeface="Arial" panose="020B0604020202020204" pitchFamily="34" charset="0"/>
            </a:endParaRPr>
          </a:p>
          <a:p>
            <a:pPr algn="just">
              <a:lnSpc>
                <a:spcPct val="150000"/>
              </a:lnSpc>
            </a:pPr>
            <a:endParaRPr lang="vi-VN" sz="2000">
              <a:latin typeface="Arial" panose="020B0604020202020204" pitchFamily="34" charset="0"/>
              <a:cs typeface="Arial" panose="020B0604020202020204" pitchFamily="34" charset="0"/>
            </a:endParaRPr>
          </a:p>
        </p:txBody>
      </p:sp>
      <p:sp>
        <p:nvSpPr>
          <p:cNvPr id="6" name="Title 1"/>
          <p:cNvSpPr>
            <a:spLocks noGrp="1"/>
          </p:cNvSpPr>
          <p:nvPr>
            <p:ph type="title"/>
          </p:nvPr>
        </p:nvSpPr>
        <p:spPr>
          <a:xfrm>
            <a:off x="2660264" y="633077"/>
            <a:ext cx="6510867" cy="498475"/>
          </a:xfrm>
        </p:spPr>
        <p:txBody>
          <a:bodyPr/>
          <a:lstStyle/>
          <a:p>
            <a:r>
              <a:rPr lang="en-US" sz="2000" b="1" smtClean="0"/>
              <a:t>Phần 4: Kết quả đo đạc và đánh giá</a:t>
            </a:r>
            <a:endParaRPr lang="vi-VN" sz="2000" b="1"/>
          </a:p>
        </p:txBody>
      </p:sp>
    </p:spTree>
    <p:extLst>
      <p:ext uri="{BB962C8B-B14F-4D97-AF65-F5344CB8AC3E}">
        <p14:creationId xmlns:p14="http://schemas.microsoft.com/office/powerpoint/2010/main" val="39026844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19</a:t>
            </a:fld>
            <a:endParaRPr lang="en-US"/>
          </a:p>
        </p:txBody>
      </p:sp>
      <p:sp>
        <p:nvSpPr>
          <p:cNvPr id="6" name="Title 1"/>
          <p:cNvSpPr>
            <a:spLocks noGrp="1"/>
          </p:cNvSpPr>
          <p:nvPr>
            <p:ph type="title"/>
          </p:nvPr>
        </p:nvSpPr>
        <p:spPr>
          <a:xfrm>
            <a:off x="2660264" y="633077"/>
            <a:ext cx="6510867" cy="498475"/>
          </a:xfrm>
        </p:spPr>
        <p:txBody>
          <a:bodyPr/>
          <a:lstStyle/>
          <a:p>
            <a:r>
              <a:rPr lang="en-US" sz="2000" b="1" smtClean="0"/>
              <a:t>Phần 4: Kết quả đo đạc và đánh giá</a:t>
            </a:r>
            <a:endParaRPr lang="vi-VN" sz="2000" b="1"/>
          </a:p>
        </p:txBody>
      </p:sp>
      <p:sp>
        <p:nvSpPr>
          <p:cNvPr id="7" name="Rectangle 6"/>
          <p:cNvSpPr/>
          <p:nvPr/>
        </p:nvSpPr>
        <p:spPr>
          <a:xfrm>
            <a:off x="283334" y="1392945"/>
            <a:ext cx="7534141" cy="369332"/>
          </a:xfrm>
          <a:prstGeom prst="rect">
            <a:avLst/>
          </a:prstGeom>
        </p:spPr>
        <p:txBody>
          <a:bodyPr wrap="square">
            <a:spAutoFit/>
          </a:bodyPr>
          <a:lstStyle/>
          <a:p>
            <a:r>
              <a:rPr lang="en-US">
                <a:latin typeface="Arial" panose="020B0604020202020204" pitchFamily="34" charset="0"/>
                <a:cs typeface="Arial" panose="020B0604020202020204" pitchFamily="34" charset="0"/>
              </a:rPr>
              <a:t>1) Kiểm chứng luồng lưu lượng đi theo đúng mô hình SFC đã dựng</a:t>
            </a:r>
            <a:endParaRPr lang="vi-VN"/>
          </a:p>
        </p:txBody>
      </p:sp>
      <p:pic>
        <p:nvPicPr>
          <p:cNvPr id="8" name="2018-06-17-16-56-38">
            <a:hlinkClick r:id="" action="ppaction://media"/>
          </p:cNvPr>
          <p:cNvPicPr>
            <a:picLocks noGrp="1" noChangeAspect="1"/>
          </p:cNvPicPr>
          <p:nvPr>
            <p:ph sz="quarter" idx="12"/>
            <a:videoFile r:link="rId2"/>
            <p:extLst>
              <p:ext uri="{DAA4B4D4-6D71-4841-9C94-3DE7FCFB9230}">
                <p14:media xmlns:p14="http://schemas.microsoft.com/office/powerpoint/2010/main" r:embed="rId1"/>
              </p:ext>
            </p:extLst>
          </p:nvPr>
        </p:nvPicPr>
        <p:blipFill>
          <a:blip r:embed="rId4"/>
          <a:stretch>
            <a:fillRect/>
          </a:stretch>
        </p:blipFill>
        <p:spPr>
          <a:xfrm>
            <a:off x="1648496" y="1832206"/>
            <a:ext cx="9757692" cy="4339993"/>
          </a:xfrm>
        </p:spPr>
      </p:pic>
    </p:spTree>
    <p:extLst>
      <p:ext uri="{BB962C8B-B14F-4D97-AF65-F5344CB8AC3E}">
        <p14:creationId xmlns:p14="http://schemas.microsoft.com/office/powerpoint/2010/main" val="30479676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01189" y="1138221"/>
            <a:ext cx="3006440" cy="497396"/>
          </a:xfrm>
        </p:spPr>
        <p:txBody>
          <a:bodyPr/>
          <a:lstStyle/>
          <a:p>
            <a:r>
              <a:rPr lang="en-US" sz="3200" smtClean="0">
                <a:solidFill>
                  <a:schemeClr val="tx1"/>
                </a:solidFill>
                <a:latin typeface="Arial" panose="020B0604020202020204" pitchFamily="34" charset="0"/>
                <a:cs typeface="Arial" panose="020B0604020202020204" pitchFamily="34" charset="0"/>
              </a:rPr>
              <a:t>Nội dung</a:t>
            </a:r>
            <a:endParaRPr lang="vi-VN" sz="3200">
              <a:solidFill>
                <a:schemeClr val="tx1"/>
              </a:solidFill>
              <a:latin typeface="Arial" panose="020B0604020202020204" pitchFamily="34" charset="0"/>
              <a:cs typeface="Arial" panose="020B0604020202020204" pitchFamily="34" charset="0"/>
            </a:endParaRPr>
          </a:p>
        </p:txBody>
      </p:sp>
      <p:sp>
        <p:nvSpPr>
          <p:cNvPr id="3" name="Slide Number Placeholder 2"/>
          <p:cNvSpPr>
            <a:spLocks noGrp="1"/>
          </p:cNvSpPr>
          <p:nvPr>
            <p:ph type="sldNum" sz="quarter" idx="11"/>
          </p:nvPr>
        </p:nvSpPr>
        <p:spPr/>
        <p:txBody>
          <a:bodyPr/>
          <a:lstStyle/>
          <a:p>
            <a:fld id="{7A317FDF-4812-475A-B61B-93B01BD7C49A}" type="slidenum">
              <a:rPr lang="en-US" smtClean="0"/>
              <a:pPr/>
              <a:t>2</a:t>
            </a:fld>
            <a:endParaRPr lang="en-US"/>
          </a:p>
        </p:txBody>
      </p:sp>
      <p:sp>
        <p:nvSpPr>
          <p:cNvPr id="5" name="Date Placeholder 4"/>
          <p:cNvSpPr>
            <a:spLocks noGrp="1"/>
          </p:cNvSpPr>
          <p:nvPr>
            <p:ph type="dt" sz="half" idx="10"/>
          </p:nvPr>
        </p:nvSpPr>
        <p:spPr/>
        <p:txBody>
          <a:bodyPr/>
          <a:lstStyle/>
          <a:p>
            <a:fld id="{73E35C69-2838-4BFA-A6DC-5905AF071310}" type="datetime1">
              <a:rPr lang="vi-VN" smtClean="0"/>
              <a:t>18/06/2018</a:t>
            </a:fld>
            <a:endParaRPr lang="en-US"/>
          </a:p>
        </p:txBody>
      </p:sp>
      <p:graphicFrame>
        <p:nvGraphicFramePr>
          <p:cNvPr id="8" name="Content Placeholder 7"/>
          <p:cNvGraphicFramePr>
            <a:graphicFrameLocks noGrp="1"/>
          </p:cNvGraphicFramePr>
          <p:nvPr>
            <p:ph sz="quarter" idx="12"/>
            <p:extLst>
              <p:ext uri="{D42A27DB-BD31-4B8C-83A1-F6EECF244321}">
                <p14:modId xmlns:p14="http://schemas.microsoft.com/office/powerpoint/2010/main" val="2714658250"/>
              </p:ext>
            </p:extLst>
          </p:nvPr>
        </p:nvGraphicFramePr>
        <p:xfrm>
          <a:off x="1527886" y="2159669"/>
          <a:ext cx="9753045" cy="3810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Oval 8"/>
          <p:cNvSpPr/>
          <p:nvPr/>
        </p:nvSpPr>
        <p:spPr>
          <a:xfrm>
            <a:off x="1527886" y="2365057"/>
            <a:ext cx="846428" cy="742059"/>
          </a:xfrm>
          <a:prstGeom prst="ellipse">
            <a:avLst/>
          </a:prstGeom>
          <a:blipFill rotWithShape="0">
            <a:blip r:embed="rId7"/>
            <a:stretch>
              <a:fillRect/>
            </a:stretch>
          </a:blipFill>
          <a:ln>
            <a:solidFill>
              <a:schemeClr val="bg2"/>
            </a:solidFill>
          </a:ln>
          <a:scene3d>
            <a:camera prst="orthographicFront">
              <a:rot lat="0" lon="0" rev="0"/>
            </a:camera>
            <a:lightRig rig="contrasting" dir="t">
              <a:rot lat="0" lon="0" rev="1200000"/>
            </a:lightRig>
          </a:scene3d>
          <a:sp3d z="300000" contourW="12700" prstMaterial="flat">
            <a:bevelT w="177800" h="254000"/>
            <a:bevelB w="152400"/>
          </a:sp3d>
        </p:spPr>
        <p:style>
          <a:lnRef idx="0">
            <a:scrgbClr r="0" g="0" b="0"/>
          </a:lnRef>
          <a:fillRef idx="1">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10" name="Oval 9"/>
          <p:cNvSpPr/>
          <p:nvPr/>
        </p:nvSpPr>
        <p:spPr>
          <a:xfrm>
            <a:off x="1917072" y="3246586"/>
            <a:ext cx="727699" cy="761289"/>
          </a:xfrm>
          <a:prstGeom prst="ellipse">
            <a:avLst/>
          </a:prstGeom>
          <a:blipFill rotWithShape="0">
            <a:blip r:embed="rId8"/>
            <a:stretch>
              <a:fillRect/>
            </a:stretch>
          </a:blipFill>
          <a:scene3d>
            <a:camera prst="orthographicFront">
              <a:rot lat="0" lon="0" rev="0"/>
            </a:camera>
            <a:lightRig rig="contrasting" dir="t">
              <a:rot lat="0" lon="0" rev="1200000"/>
            </a:lightRig>
          </a:scene3d>
          <a:sp3d z="300000" contourW="12700" prstMaterial="flat">
            <a:bevelT w="177800" h="254000"/>
            <a:bevelB w="152400"/>
          </a:sp3d>
        </p:spPr>
        <p:style>
          <a:lnRef idx="0">
            <a:schemeClr val="accent2">
              <a:alpha val="90000"/>
              <a:hueOff val="0"/>
              <a:satOff val="0"/>
              <a:lumOff val="0"/>
              <a:alphaOff val="-26667"/>
            </a:schemeClr>
          </a:lnRef>
          <a:fillRef idx="1">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12" name="Oval 11"/>
          <p:cNvSpPr/>
          <p:nvPr/>
        </p:nvSpPr>
        <p:spPr>
          <a:xfrm>
            <a:off x="1917197" y="4147345"/>
            <a:ext cx="770812" cy="765769"/>
          </a:xfrm>
          <a:prstGeom prst="ellipse">
            <a:avLst/>
          </a:prstGeom>
          <a:blipFill rotWithShape="0">
            <a:blip r:embed="rId9"/>
            <a:stretch>
              <a:fillRect/>
            </a:stretch>
          </a:blipFill>
          <a:scene3d>
            <a:camera prst="orthographicFront">
              <a:rot lat="0" lon="0" rev="0"/>
            </a:camera>
            <a:lightRig rig="contrasting" dir="t">
              <a:rot lat="0" lon="0" rev="1200000"/>
            </a:lightRig>
          </a:scene3d>
          <a:sp3d z="300000" contourW="12700" prstMaterial="flat">
            <a:bevelT w="177800" h="254000"/>
            <a:bevelB w="152400"/>
          </a:sp3d>
        </p:spPr>
        <p:style>
          <a:lnRef idx="0">
            <a:schemeClr val="accent2">
              <a:alpha val="90000"/>
              <a:hueOff val="0"/>
              <a:satOff val="0"/>
              <a:lumOff val="0"/>
              <a:alphaOff val="-40000"/>
            </a:schemeClr>
          </a:lnRef>
          <a:fillRef idx="1">
            <a:scrgbClr r="0" g="0" b="0"/>
          </a:fillRef>
          <a:effectRef idx="0">
            <a:schemeClr val="lt1">
              <a:hueOff val="0"/>
              <a:satOff val="0"/>
              <a:lumOff val="0"/>
              <a:alphaOff val="0"/>
            </a:schemeClr>
          </a:effectRef>
          <a:fontRef idx="minor">
            <a:schemeClr val="dk1">
              <a:hueOff val="0"/>
              <a:satOff val="0"/>
              <a:lumOff val="0"/>
              <a:alphaOff val="0"/>
            </a:schemeClr>
          </a:fontRef>
        </p:style>
      </p:sp>
      <p:sp>
        <p:nvSpPr>
          <p:cNvPr id="13" name="Oval 12"/>
          <p:cNvSpPr/>
          <p:nvPr/>
        </p:nvSpPr>
        <p:spPr>
          <a:xfrm>
            <a:off x="1527886" y="5014077"/>
            <a:ext cx="824906" cy="797035"/>
          </a:xfrm>
          <a:prstGeom prst="ellipse">
            <a:avLst/>
          </a:prstGeom>
          <a:blipFill rotWithShape="1">
            <a:blip r:embed="rId10"/>
            <a:stretch>
              <a:fillRect/>
            </a:stretch>
          </a:blipFill>
          <a:ln>
            <a:solidFill>
              <a:schemeClr val="tx1"/>
            </a:solidFill>
          </a:ln>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286577645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20</a:t>
            </a:fld>
            <a:endParaRPr lang="en-US"/>
          </a:p>
        </p:txBody>
      </p:sp>
      <p:sp>
        <p:nvSpPr>
          <p:cNvPr id="5" name="Content Placeholder 4"/>
          <p:cNvSpPr>
            <a:spLocks noGrp="1"/>
          </p:cNvSpPr>
          <p:nvPr>
            <p:ph sz="quarter" idx="12"/>
          </p:nvPr>
        </p:nvSpPr>
        <p:spPr>
          <a:xfrm>
            <a:off x="491070" y="2125014"/>
            <a:ext cx="4686238" cy="4047186"/>
          </a:xfrm>
        </p:spPr>
        <p:txBody>
          <a:bodyPr/>
          <a:lstStyle/>
          <a:p>
            <a:endParaRPr lang="vi-VN"/>
          </a:p>
        </p:txBody>
      </p:sp>
      <p:sp>
        <p:nvSpPr>
          <p:cNvPr id="6" name="Title 1"/>
          <p:cNvSpPr>
            <a:spLocks noGrp="1"/>
          </p:cNvSpPr>
          <p:nvPr>
            <p:ph type="title"/>
          </p:nvPr>
        </p:nvSpPr>
        <p:spPr>
          <a:xfrm>
            <a:off x="2660264" y="633077"/>
            <a:ext cx="6510867" cy="498475"/>
          </a:xfrm>
        </p:spPr>
        <p:txBody>
          <a:bodyPr/>
          <a:lstStyle/>
          <a:p>
            <a:r>
              <a:rPr lang="en-US" sz="2000" b="1" smtClean="0"/>
              <a:t>Phần 4: Kết quả đo đạc và đánh giá</a:t>
            </a:r>
            <a:endParaRPr lang="vi-VN" sz="2000" b="1"/>
          </a:p>
        </p:txBody>
      </p:sp>
      <p:sp>
        <p:nvSpPr>
          <p:cNvPr id="7" name="Rectangle 6"/>
          <p:cNvSpPr/>
          <p:nvPr/>
        </p:nvSpPr>
        <p:spPr>
          <a:xfrm>
            <a:off x="491069" y="1305117"/>
            <a:ext cx="8524142" cy="369332"/>
          </a:xfrm>
          <a:prstGeom prst="rect">
            <a:avLst/>
          </a:prstGeom>
        </p:spPr>
        <p:txBody>
          <a:bodyPr wrap="square">
            <a:spAutoFit/>
          </a:bodyPr>
          <a:lstStyle/>
          <a:p>
            <a:r>
              <a:rPr lang="en-US" smtClean="0">
                <a:latin typeface="Arial" panose="020B0604020202020204" pitchFamily="34" charset="0"/>
                <a:cs typeface="Arial" panose="020B0604020202020204" pitchFamily="34" charset="0"/>
              </a:rPr>
              <a:t>2) Thực </a:t>
            </a:r>
            <a:r>
              <a:rPr lang="en-US">
                <a:latin typeface="Arial" panose="020B0604020202020204" pitchFamily="34" charset="0"/>
                <a:cs typeface="Arial" panose="020B0604020202020204" pitchFamily="34" charset="0"/>
              </a:rPr>
              <a:t>hiện đo đạc các thông số hoạt động của chuỗi SFC khi đẩy tải vào chuỗi</a:t>
            </a:r>
            <a:endParaRPr lang="vi-VN"/>
          </a:p>
        </p:txBody>
      </p:sp>
      <p:graphicFrame>
        <p:nvGraphicFramePr>
          <p:cNvPr id="8" name="Chart 7"/>
          <p:cNvGraphicFramePr/>
          <p:nvPr>
            <p:extLst>
              <p:ext uri="{D42A27DB-BD31-4B8C-83A1-F6EECF244321}">
                <p14:modId xmlns:p14="http://schemas.microsoft.com/office/powerpoint/2010/main" val="2708396106"/>
              </p:ext>
            </p:extLst>
          </p:nvPr>
        </p:nvGraphicFramePr>
        <p:xfrm>
          <a:off x="203676" y="2080849"/>
          <a:ext cx="6171366" cy="409135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p:cNvGraphicFramePr/>
          <p:nvPr>
            <p:extLst>
              <p:ext uri="{D42A27DB-BD31-4B8C-83A1-F6EECF244321}">
                <p14:modId xmlns:p14="http://schemas.microsoft.com/office/powerpoint/2010/main" val="2772164489"/>
              </p:ext>
            </p:extLst>
          </p:nvPr>
        </p:nvGraphicFramePr>
        <p:xfrm>
          <a:off x="6375042" y="2075321"/>
          <a:ext cx="5628068" cy="42903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7113931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21</a:t>
            </a:fld>
            <a:endParaRPr lang="en-US"/>
          </a:p>
        </p:txBody>
      </p:sp>
      <p:sp>
        <p:nvSpPr>
          <p:cNvPr id="6" name="Title 1"/>
          <p:cNvSpPr>
            <a:spLocks noGrp="1"/>
          </p:cNvSpPr>
          <p:nvPr>
            <p:ph type="title"/>
          </p:nvPr>
        </p:nvSpPr>
        <p:spPr>
          <a:xfrm>
            <a:off x="2660264" y="633077"/>
            <a:ext cx="6510867" cy="498475"/>
          </a:xfrm>
        </p:spPr>
        <p:txBody>
          <a:bodyPr/>
          <a:lstStyle/>
          <a:p>
            <a:r>
              <a:rPr lang="en-US" sz="2000" b="1" smtClean="0"/>
              <a:t>Phần 4: Kết quả đo đạc và đánh giá</a:t>
            </a:r>
            <a:endParaRPr lang="vi-VN" sz="2000" b="1"/>
          </a:p>
        </p:txBody>
      </p:sp>
      <p:sp>
        <p:nvSpPr>
          <p:cNvPr id="7" name="Rectangle 6"/>
          <p:cNvSpPr/>
          <p:nvPr/>
        </p:nvSpPr>
        <p:spPr>
          <a:xfrm>
            <a:off x="491069" y="1305117"/>
            <a:ext cx="8524142" cy="369332"/>
          </a:xfrm>
          <a:prstGeom prst="rect">
            <a:avLst/>
          </a:prstGeom>
        </p:spPr>
        <p:txBody>
          <a:bodyPr wrap="square">
            <a:spAutoFit/>
          </a:bodyPr>
          <a:lstStyle/>
          <a:p>
            <a:r>
              <a:rPr lang="en-US" smtClean="0">
                <a:latin typeface="Arial" panose="020B0604020202020204" pitchFamily="34" charset="0"/>
                <a:cs typeface="Arial" panose="020B0604020202020204" pitchFamily="34" charset="0"/>
              </a:rPr>
              <a:t>2) Thực </a:t>
            </a:r>
            <a:r>
              <a:rPr lang="en-US">
                <a:latin typeface="Arial" panose="020B0604020202020204" pitchFamily="34" charset="0"/>
                <a:cs typeface="Arial" panose="020B0604020202020204" pitchFamily="34" charset="0"/>
              </a:rPr>
              <a:t>hiện đo đạc các thông số hoạt động của chuỗi SFC khi đẩy tải vào chuỗi</a:t>
            </a:r>
            <a:endParaRPr lang="vi-VN"/>
          </a:p>
        </p:txBody>
      </p:sp>
      <p:graphicFrame>
        <p:nvGraphicFramePr>
          <p:cNvPr id="9" name="Chart 8"/>
          <p:cNvGraphicFramePr/>
          <p:nvPr>
            <p:extLst>
              <p:ext uri="{D42A27DB-BD31-4B8C-83A1-F6EECF244321}">
                <p14:modId xmlns:p14="http://schemas.microsoft.com/office/powerpoint/2010/main" val="2707558983"/>
              </p:ext>
            </p:extLst>
          </p:nvPr>
        </p:nvGraphicFramePr>
        <p:xfrm>
          <a:off x="362281" y="2163652"/>
          <a:ext cx="5858215" cy="418533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p:cNvGraphicFramePr/>
          <p:nvPr>
            <p:extLst>
              <p:ext uri="{D42A27DB-BD31-4B8C-83A1-F6EECF244321}">
                <p14:modId xmlns:p14="http://schemas.microsoft.com/office/powerpoint/2010/main" val="536613355"/>
              </p:ext>
            </p:extLst>
          </p:nvPr>
        </p:nvGraphicFramePr>
        <p:xfrm>
          <a:off x="6220495" y="2279560"/>
          <a:ext cx="5971505" cy="406942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768690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22</a:t>
            </a:fld>
            <a:endParaRPr lang="en-US"/>
          </a:p>
        </p:txBody>
      </p:sp>
      <p:sp>
        <p:nvSpPr>
          <p:cNvPr id="5" name="Content Placeholder 4"/>
          <p:cNvSpPr>
            <a:spLocks noGrp="1"/>
          </p:cNvSpPr>
          <p:nvPr>
            <p:ph sz="quarter" idx="12"/>
          </p:nvPr>
        </p:nvSpPr>
        <p:spPr>
          <a:xfrm>
            <a:off x="218941" y="1249250"/>
            <a:ext cx="11973059" cy="2691685"/>
          </a:xfrm>
        </p:spPr>
        <p:txBody>
          <a:bodyPr/>
          <a:lstStyle/>
          <a:p>
            <a:pPr marL="285750" indent="-285750" algn="l">
              <a:buFont typeface="Wingdings" panose="05000000000000000000" pitchFamily="2" charset="2"/>
              <a:buChar char="Ø"/>
            </a:pPr>
            <a:r>
              <a:rPr lang="en-US" sz="2000" b="1" smtClean="0"/>
              <a:t>Kết luận:</a:t>
            </a:r>
          </a:p>
          <a:p>
            <a:pPr marL="285750" indent="-285750" algn="l">
              <a:lnSpc>
                <a:spcPct val="150000"/>
              </a:lnSpc>
              <a:buFontTx/>
              <a:buChar char="-"/>
            </a:pPr>
            <a:r>
              <a:rPr lang="en-US" sz="1800" smtClean="0"/>
              <a:t>Mô </a:t>
            </a:r>
            <a:r>
              <a:rPr lang="en-US" sz="1800"/>
              <a:t>hình chuỗi các chức năng mạng đã dựng thành công. Luồng lưu lượng trước khi tới máy chủ Web server đã được đưa qua các chức năng mạng Iptables và Suricata để lọc lưu lượng. </a:t>
            </a:r>
          </a:p>
          <a:p>
            <a:pPr marL="285750" indent="-285750" algn="l">
              <a:lnSpc>
                <a:spcPct val="150000"/>
              </a:lnSpc>
              <a:buFontTx/>
              <a:buChar char="-"/>
            </a:pPr>
            <a:r>
              <a:rPr lang="en-US" sz="1800" smtClean="0"/>
              <a:t>Chuỗi </a:t>
            </a:r>
            <a:r>
              <a:rPr lang="en-US" sz="1800"/>
              <a:t>SFC dựng lên có thể hoạt động ở mức chấp nhận được khi bảo vệ ứng dụng máy chủ Webserver bên trong của các nhà cung cấp. </a:t>
            </a:r>
            <a:endParaRPr lang="en-US" sz="1800" smtClean="0"/>
          </a:p>
          <a:p>
            <a:pPr marL="285750" indent="-285750" algn="l">
              <a:lnSpc>
                <a:spcPct val="150000"/>
              </a:lnSpc>
              <a:buFontTx/>
              <a:buChar char="-"/>
            </a:pPr>
            <a:r>
              <a:rPr lang="en-US" sz="1800"/>
              <a:t>G</a:t>
            </a:r>
            <a:r>
              <a:rPr lang="en-US" sz="1800" smtClean="0"/>
              <a:t>iúp </a:t>
            </a:r>
            <a:r>
              <a:rPr lang="en-US" sz="1800"/>
              <a:t>tiết kiệm chi phí phần cứng, đồng thời linh động hơn trong quá trình tạo thêm và sửa đổi thứ tự dịch vụ mạng trong </a:t>
            </a:r>
            <a:r>
              <a:rPr lang="en-US" sz="1800" smtClean="0"/>
              <a:t>chuỗi.</a:t>
            </a:r>
            <a:endParaRPr lang="vi-VN" sz="1800"/>
          </a:p>
        </p:txBody>
      </p:sp>
      <p:sp>
        <p:nvSpPr>
          <p:cNvPr id="6" name="Title 1"/>
          <p:cNvSpPr>
            <a:spLocks noGrp="1"/>
          </p:cNvSpPr>
          <p:nvPr>
            <p:ph type="title"/>
          </p:nvPr>
        </p:nvSpPr>
        <p:spPr>
          <a:xfrm>
            <a:off x="2660264" y="633077"/>
            <a:ext cx="6510867" cy="498475"/>
          </a:xfrm>
        </p:spPr>
        <p:txBody>
          <a:bodyPr/>
          <a:lstStyle/>
          <a:p>
            <a:r>
              <a:rPr lang="en-US" sz="2000" b="1" smtClean="0"/>
              <a:t>Phần 4: Kết quả đo đạc và đánh giá</a:t>
            </a:r>
            <a:endParaRPr lang="vi-VN" sz="2000" b="1"/>
          </a:p>
        </p:txBody>
      </p:sp>
      <p:sp>
        <p:nvSpPr>
          <p:cNvPr id="7" name="TextBox 6"/>
          <p:cNvSpPr txBox="1"/>
          <p:nvPr/>
        </p:nvSpPr>
        <p:spPr>
          <a:xfrm>
            <a:off x="141668" y="4331831"/>
            <a:ext cx="12050332" cy="2831544"/>
          </a:xfrm>
          <a:prstGeom prst="rect">
            <a:avLst/>
          </a:prstGeom>
          <a:noFill/>
        </p:spPr>
        <p:txBody>
          <a:bodyPr wrap="square" rtlCol="0">
            <a:spAutoFit/>
          </a:bodyPr>
          <a:lstStyle/>
          <a:p>
            <a:pPr marL="285750" indent="-285750">
              <a:buFont typeface="Wingdings" panose="05000000000000000000" pitchFamily="2" charset="2"/>
              <a:buChar char="Ø"/>
            </a:pPr>
            <a:r>
              <a:rPr lang="en-US" sz="2000" b="1" smtClean="0"/>
              <a:t>Hạn chế</a:t>
            </a:r>
          </a:p>
          <a:p>
            <a:pPr marL="285750" indent="-285750">
              <a:lnSpc>
                <a:spcPct val="150000"/>
              </a:lnSpc>
              <a:buFontTx/>
              <a:buChar char="-"/>
            </a:pPr>
            <a:r>
              <a:rPr lang="vi-VN" smtClean="0"/>
              <a:t>Mô hình nhỏ, chỉ có 2 chức năng mạng là Iptables và Suricata</a:t>
            </a:r>
          </a:p>
          <a:p>
            <a:pPr marL="285750" indent="-285750">
              <a:lnSpc>
                <a:spcPct val="150000"/>
              </a:lnSpc>
              <a:buFontTx/>
              <a:buChar char="-"/>
            </a:pPr>
            <a:r>
              <a:rPr lang="en-US" smtClean="0"/>
              <a:t>Luồng điểu khiển trong switch là luồng tinh</a:t>
            </a:r>
            <a:endParaRPr lang="vi-VN" smtClean="0"/>
          </a:p>
          <a:p>
            <a:pPr marL="285750" indent="-285750">
              <a:lnSpc>
                <a:spcPct val="150000"/>
              </a:lnSpc>
              <a:buFontTx/>
              <a:buChar char="-"/>
            </a:pPr>
            <a:r>
              <a:rPr lang="vi-VN" smtClean="0"/>
              <a:t>Chưa </a:t>
            </a:r>
            <a:r>
              <a:rPr lang="vi-VN"/>
              <a:t>làm chủ được switch ảo để tăng hiệu năng chuyển mạch của switch, khiến tỉ lệ mất gói và độ trễ chưa được ở mức tối thiểu.  </a:t>
            </a:r>
            <a:r>
              <a:rPr lang="vi-VN" sz="2000"/>
              <a:t/>
            </a:r>
            <a:br>
              <a:rPr lang="vi-VN" sz="2000"/>
            </a:br>
            <a:endParaRPr lang="en-US" sz="2000" b="1"/>
          </a:p>
          <a:p>
            <a:endParaRPr lang="vi-VN" sz="2000" b="1"/>
          </a:p>
        </p:txBody>
      </p:sp>
    </p:spTree>
    <p:extLst>
      <p:ext uri="{BB962C8B-B14F-4D97-AF65-F5344CB8AC3E}">
        <p14:creationId xmlns:p14="http://schemas.microsoft.com/office/powerpoint/2010/main" val="12456084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23</a:t>
            </a:fld>
            <a:endParaRPr lang="en-US"/>
          </a:p>
        </p:txBody>
      </p:sp>
      <p:sp>
        <p:nvSpPr>
          <p:cNvPr id="5" name="Content Placeholder 4"/>
          <p:cNvSpPr>
            <a:spLocks noGrp="1"/>
          </p:cNvSpPr>
          <p:nvPr>
            <p:ph sz="quarter" idx="12"/>
          </p:nvPr>
        </p:nvSpPr>
        <p:spPr>
          <a:xfrm>
            <a:off x="491069" y="1447800"/>
            <a:ext cx="11700931" cy="4724400"/>
          </a:xfrm>
        </p:spPr>
        <p:txBody>
          <a:bodyPr/>
          <a:lstStyle/>
          <a:p>
            <a:pPr marL="342900" lvl="0" indent="-342900" algn="l">
              <a:lnSpc>
                <a:spcPct val="150000"/>
              </a:lnSpc>
              <a:buFont typeface="Wingdings" panose="05000000000000000000" pitchFamily="2" charset="2"/>
              <a:buChar char="§"/>
            </a:pPr>
            <a:r>
              <a:rPr lang="en-US" sz="2000"/>
              <a:t>Kết hợp công nghệ Mạng định nghĩa bằng phần mềm (Software Defined Networking) để điều khiển luồng lưu lượng trong chuỗi SFC linh hoạt hơn.</a:t>
            </a:r>
            <a:endParaRPr lang="vi-VN" sz="2000"/>
          </a:p>
          <a:p>
            <a:pPr marL="342900" lvl="0" indent="-342900" algn="l">
              <a:lnSpc>
                <a:spcPct val="150000"/>
              </a:lnSpc>
              <a:buFont typeface="Wingdings" panose="05000000000000000000" pitchFamily="2" charset="2"/>
              <a:buChar char="§"/>
            </a:pPr>
            <a:r>
              <a:rPr lang="en-US" sz="2000"/>
              <a:t>Kích hoạt tính năng chuyển tiếp nhanh của Switch ảo để tăng hiệu năng hoạt động, giảm độ trễ và tỉ lệ mất gói.</a:t>
            </a:r>
            <a:endParaRPr lang="vi-VN" sz="2000"/>
          </a:p>
          <a:p>
            <a:pPr marL="342900" lvl="0" indent="-342900" algn="l">
              <a:lnSpc>
                <a:spcPct val="150000"/>
              </a:lnSpc>
              <a:buFont typeface="Wingdings" panose="05000000000000000000" pitchFamily="2" charset="2"/>
              <a:buChar char="§"/>
            </a:pPr>
            <a:r>
              <a:rPr lang="en-US" sz="2000"/>
              <a:t>Triển khai nhiều luồng và nhiều chuỗi dịch vụ với các tính năng khác nhau.</a:t>
            </a:r>
            <a:endParaRPr lang="vi-VN" sz="2000"/>
          </a:p>
          <a:p>
            <a:pPr marL="342900" lvl="0" indent="-342900" algn="l">
              <a:lnSpc>
                <a:spcPct val="150000"/>
              </a:lnSpc>
              <a:buFont typeface="Wingdings" panose="05000000000000000000" pitchFamily="2" charset="2"/>
              <a:buChar char="§"/>
            </a:pPr>
            <a:r>
              <a:rPr lang="en-US" sz="2000"/>
              <a:t>Sau đó tính toán lượng tài nguyên tối thiểu cần thiết để một chức năng mạng có thể hoạt động bình thường ở mức tải đưa ra. Tiến tới sau này đẩy chức năng mạng vào container để cung cấp thành CPE chuyên dụng cho khách hàng.</a:t>
            </a:r>
            <a:endParaRPr lang="vi-VN" sz="2000"/>
          </a:p>
          <a:p>
            <a:endParaRPr lang="vi-VN"/>
          </a:p>
        </p:txBody>
      </p:sp>
      <p:sp>
        <p:nvSpPr>
          <p:cNvPr id="6" name="Title 1"/>
          <p:cNvSpPr>
            <a:spLocks noGrp="1"/>
          </p:cNvSpPr>
          <p:nvPr>
            <p:ph type="title"/>
          </p:nvPr>
        </p:nvSpPr>
        <p:spPr>
          <a:xfrm>
            <a:off x="2660264" y="633077"/>
            <a:ext cx="6510867" cy="498475"/>
          </a:xfrm>
        </p:spPr>
        <p:txBody>
          <a:bodyPr/>
          <a:lstStyle/>
          <a:p>
            <a:r>
              <a:rPr lang="en-US" sz="2000" b="1" smtClean="0"/>
              <a:t>Định hướng phát triển</a:t>
            </a:r>
            <a:endParaRPr lang="vi-VN" sz="2000" b="1"/>
          </a:p>
        </p:txBody>
      </p:sp>
    </p:spTree>
    <p:extLst>
      <p:ext uri="{BB962C8B-B14F-4D97-AF65-F5344CB8AC3E}">
        <p14:creationId xmlns:p14="http://schemas.microsoft.com/office/powerpoint/2010/main" val="38824401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24</a:t>
            </a:fld>
            <a:endParaRPr lang="en-US"/>
          </a:p>
        </p:txBody>
      </p:sp>
      <p:sp>
        <p:nvSpPr>
          <p:cNvPr id="5" name="Content Placeholder 4"/>
          <p:cNvSpPr>
            <a:spLocks noGrp="1"/>
          </p:cNvSpPr>
          <p:nvPr>
            <p:ph sz="quarter" idx="12"/>
          </p:nvPr>
        </p:nvSpPr>
        <p:spPr>
          <a:xfrm>
            <a:off x="491069" y="1447800"/>
            <a:ext cx="10365821" cy="4724400"/>
          </a:xfrm>
        </p:spPr>
        <p:txBody>
          <a:bodyPr/>
          <a:lstStyle/>
          <a:p>
            <a:pPr algn="just">
              <a:lnSpc>
                <a:spcPct val="150000"/>
              </a:lnSpc>
            </a:pPr>
            <a:r>
              <a:rPr lang="en-US" sz="1800" smtClean="0"/>
              <a:t>[1] Peter </a:t>
            </a:r>
            <a:r>
              <a:rPr lang="en-US" sz="1800"/>
              <a:t>Mell, Tim Grance, </a:t>
            </a:r>
            <a:r>
              <a:rPr lang="en-US" sz="1800" i="1"/>
              <a:t>“The NIST Definition of Cloud Computing”</a:t>
            </a:r>
            <a:r>
              <a:rPr lang="en-US" sz="1800"/>
              <a:t>, NIST Special Publication 800-145, September – 2011</a:t>
            </a:r>
            <a:r>
              <a:rPr lang="en-US" sz="1800" smtClean="0"/>
              <a:t>.</a:t>
            </a:r>
          </a:p>
          <a:p>
            <a:pPr algn="just">
              <a:lnSpc>
                <a:spcPct val="150000"/>
              </a:lnSpc>
            </a:pPr>
            <a:r>
              <a:rPr lang="en-US" sz="1800" smtClean="0"/>
              <a:t>[2] </a:t>
            </a:r>
            <a:r>
              <a:rPr lang="vi-VN" sz="1800" smtClean="0"/>
              <a:t>OpenStack docs. [Online]. Availble: </a:t>
            </a:r>
            <a:r>
              <a:rPr lang="vi-VN" sz="1800" smtClean="0">
                <a:hlinkClick r:id="rId2"/>
              </a:rPr>
              <a:t>https</a:t>
            </a:r>
            <a:r>
              <a:rPr lang="vi-VN" sz="1800">
                <a:hlinkClick r:id="rId2"/>
              </a:rPr>
              <a:t>://</a:t>
            </a:r>
            <a:r>
              <a:rPr lang="vi-VN" sz="1800" smtClean="0">
                <a:hlinkClick r:id="rId2"/>
              </a:rPr>
              <a:t>docs.openStack.org/pike</a:t>
            </a:r>
            <a:endParaRPr lang="vi-VN" sz="1800" smtClean="0"/>
          </a:p>
          <a:p>
            <a:pPr algn="just">
              <a:lnSpc>
                <a:spcPct val="150000"/>
              </a:lnSpc>
            </a:pPr>
            <a:r>
              <a:rPr lang="vi-VN" sz="1800" smtClean="0"/>
              <a:t>[3] </a:t>
            </a:r>
            <a:r>
              <a:rPr lang="en-US" sz="1800"/>
              <a:t>ETSI Industry Specification Group, </a:t>
            </a:r>
            <a:r>
              <a:rPr lang="en-US" sz="1800" i="1"/>
              <a:t>Network Funtions Virtualisation (NFV): Use cases</a:t>
            </a:r>
            <a:r>
              <a:rPr lang="en-US" sz="1800"/>
              <a:t>. </a:t>
            </a:r>
            <a:r>
              <a:rPr lang="fr-FR" sz="1800"/>
              <a:t>[Online]. Available: </a:t>
            </a:r>
            <a:r>
              <a:rPr lang="fr-FR" sz="1800" u="sng">
                <a:hlinkClick r:id="rId3"/>
              </a:rPr>
              <a:t>http://www.etsi.org/deliver/etsi_gs/NFV/001_099/001/01.01.01_60/gs_NFV001v010101p.pdf</a:t>
            </a:r>
            <a:r>
              <a:rPr lang="fr-FR" sz="1800"/>
              <a:t>. </a:t>
            </a:r>
            <a:endParaRPr lang="vi-VN" sz="1800" smtClean="0"/>
          </a:p>
          <a:p>
            <a:pPr algn="just">
              <a:lnSpc>
                <a:spcPct val="150000"/>
              </a:lnSpc>
            </a:pPr>
            <a:r>
              <a:rPr lang="vi-VN" sz="1800" smtClean="0"/>
              <a:t>[4] </a:t>
            </a:r>
            <a:r>
              <a:rPr lang="en-US" sz="1800"/>
              <a:t>Deval Bhamare, Raj Jain, Mohammed Samaka, Aiman Erbad, "A Survey on Service Function Chaining", </a:t>
            </a:r>
            <a:r>
              <a:rPr lang="en-US" sz="1800" i="1"/>
              <a:t>Journal of Network and Computer Applications</a:t>
            </a:r>
            <a:r>
              <a:rPr lang="en-US" sz="1800"/>
              <a:t>, [Online], Volume75,  Pages 138-155. Availble: </a:t>
            </a:r>
            <a:r>
              <a:rPr lang="en-US" sz="1800" u="sng">
                <a:hlinkClick r:id="rId4"/>
              </a:rPr>
              <a:t>https://www.sciencedirect.com/science/article/pii/S1084804516301989#s0010</a:t>
            </a:r>
            <a:r>
              <a:rPr lang="en-US" sz="1800"/>
              <a:t> </a:t>
            </a:r>
            <a:endParaRPr lang="en-US" sz="1800" smtClean="0"/>
          </a:p>
          <a:p>
            <a:pPr algn="just"/>
            <a:endParaRPr lang="vi-VN"/>
          </a:p>
          <a:p>
            <a:pPr algn="just"/>
            <a:endParaRPr lang="vi-VN"/>
          </a:p>
        </p:txBody>
      </p:sp>
      <p:sp>
        <p:nvSpPr>
          <p:cNvPr id="6" name="Title 1"/>
          <p:cNvSpPr>
            <a:spLocks noGrp="1"/>
          </p:cNvSpPr>
          <p:nvPr>
            <p:ph type="title"/>
          </p:nvPr>
        </p:nvSpPr>
        <p:spPr>
          <a:xfrm>
            <a:off x="2660264" y="633077"/>
            <a:ext cx="6510867" cy="498475"/>
          </a:xfrm>
        </p:spPr>
        <p:txBody>
          <a:bodyPr/>
          <a:lstStyle/>
          <a:p>
            <a:r>
              <a:rPr lang="en-US" sz="2000" b="1" smtClean="0"/>
              <a:t>Tài liệu tham khảo</a:t>
            </a:r>
            <a:endParaRPr lang="vi-VN" sz="2000" b="1"/>
          </a:p>
        </p:txBody>
      </p:sp>
    </p:spTree>
    <p:extLst>
      <p:ext uri="{BB962C8B-B14F-4D97-AF65-F5344CB8AC3E}">
        <p14:creationId xmlns:p14="http://schemas.microsoft.com/office/powerpoint/2010/main" val="22641086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25</a:t>
            </a:fld>
            <a:endParaRPr lang="en-US"/>
          </a:p>
        </p:txBody>
      </p:sp>
      <p:sp>
        <p:nvSpPr>
          <p:cNvPr id="6" name="Rectangle 5"/>
          <p:cNvSpPr/>
          <p:nvPr/>
        </p:nvSpPr>
        <p:spPr>
          <a:xfrm>
            <a:off x="287867" y="2726267"/>
            <a:ext cx="11789640" cy="1860665"/>
          </a:xfrm>
          <a:prstGeom prst="rect">
            <a:avLst/>
          </a:prstGeom>
          <a:noFill/>
        </p:spPr>
        <p:txBody>
          <a:bodyPr wrap="square" lIns="91440" tIns="45720" rIns="91440" bIns="45720">
            <a:prstTxWarp prst="textCanUp">
              <a:avLst/>
            </a:prstTxWarp>
            <a:spAutoFit/>
          </a:bodyPr>
          <a:lstStyle/>
          <a:p>
            <a:pPr algn="ctr"/>
            <a:r>
              <a:rPr lang="en-US" sz="8000" b="1" smtClean="0">
                <a:ln w="22225">
                  <a:solidFill>
                    <a:schemeClr val="accent2"/>
                  </a:solidFill>
                  <a:prstDash val="solid"/>
                </a:ln>
                <a:solidFill>
                  <a:schemeClr val="accent1">
                    <a:lumMod val="60000"/>
                    <a:lumOff val="40000"/>
                  </a:schemeClr>
                </a:solidFill>
                <a:effectLst>
                  <a:glow rad="101600">
                    <a:schemeClr val="accent4">
                      <a:satMod val="175000"/>
                      <a:alpha val="40000"/>
                    </a:schemeClr>
                  </a:glow>
                  <a:outerShdw blurRad="50800" dist="38100" algn="l" rotWithShape="0">
                    <a:prstClr val="black">
                      <a:alpha val="40000"/>
                    </a:prstClr>
                  </a:outerShdw>
                </a:effectLst>
              </a:rPr>
              <a:t>Cảm ơn mọi người </a:t>
            </a:r>
          </a:p>
          <a:p>
            <a:pPr algn="ctr"/>
            <a:r>
              <a:rPr lang="en-US" sz="8000" b="1" smtClean="0">
                <a:ln w="22225">
                  <a:solidFill>
                    <a:schemeClr val="accent2"/>
                  </a:solidFill>
                  <a:prstDash val="solid"/>
                </a:ln>
                <a:solidFill>
                  <a:schemeClr val="accent1">
                    <a:lumMod val="60000"/>
                    <a:lumOff val="40000"/>
                  </a:schemeClr>
                </a:solidFill>
                <a:effectLst>
                  <a:glow rad="101600">
                    <a:schemeClr val="accent4">
                      <a:satMod val="175000"/>
                      <a:alpha val="40000"/>
                    </a:schemeClr>
                  </a:glow>
                  <a:outerShdw blurRad="50800" dist="38100" algn="l" rotWithShape="0">
                    <a:prstClr val="black">
                      <a:alpha val="40000"/>
                    </a:prstClr>
                  </a:outerShdw>
                </a:effectLst>
              </a:rPr>
              <a:t>đã lắng nghe !!!</a:t>
            </a:r>
            <a:endParaRPr lang="en-US" sz="8000" b="1">
              <a:ln w="22225">
                <a:solidFill>
                  <a:schemeClr val="accent2"/>
                </a:solidFill>
                <a:prstDash val="solid"/>
              </a:ln>
              <a:solidFill>
                <a:schemeClr val="accent1">
                  <a:lumMod val="60000"/>
                  <a:lumOff val="40000"/>
                </a:schemeClr>
              </a:solidFill>
              <a:effectLst>
                <a:glow rad="101600">
                  <a:schemeClr val="accent4">
                    <a:satMod val="175000"/>
                    <a:alpha val="40000"/>
                  </a:schemeClr>
                </a:glow>
                <a:outerShdw blurRad="50800" dist="38100" algn="l" rotWithShape="0">
                  <a:prstClr val="black">
                    <a:alpha val="40000"/>
                  </a:prstClr>
                </a:outerShdw>
              </a:effectLst>
            </a:endParaRPr>
          </a:p>
        </p:txBody>
      </p:sp>
    </p:spTree>
    <p:extLst>
      <p:ext uri="{BB962C8B-B14F-4D97-AF65-F5344CB8AC3E}">
        <p14:creationId xmlns:p14="http://schemas.microsoft.com/office/powerpoint/2010/main" val="2027746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anim calcmode="lin" valueType="num">
                                      <p:cBhvr>
                                        <p:cTn id="8" dur="2000" fill="hold"/>
                                        <p:tgtEl>
                                          <p:spTgt spid="6"/>
                                        </p:tgtEl>
                                        <p:attrNameLst>
                                          <p:attrName>ppt_w</p:attrName>
                                        </p:attrNameLst>
                                      </p:cBhvr>
                                      <p:tavLst>
                                        <p:tav tm="0" fmla="#ppt_w*sin(2.5*pi*$)">
                                          <p:val>
                                            <p:fltVal val="0"/>
                                          </p:val>
                                        </p:tav>
                                        <p:tav tm="100000">
                                          <p:val>
                                            <p:fltVal val="1"/>
                                          </p:val>
                                        </p:tav>
                                      </p:tavLst>
                                    </p:anim>
                                    <p:anim calcmode="lin" valueType="num">
                                      <p:cBhvr>
                                        <p:cTn id="9" dur="2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3</a:t>
            </a:fld>
            <a:endParaRPr lang="en-US"/>
          </a:p>
        </p:txBody>
      </p:sp>
      <p:sp>
        <p:nvSpPr>
          <p:cNvPr id="6" name="Title 1"/>
          <p:cNvSpPr>
            <a:spLocks noGrp="1"/>
          </p:cNvSpPr>
          <p:nvPr>
            <p:ph type="title"/>
          </p:nvPr>
        </p:nvSpPr>
        <p:spPr>
          <a:xfrm>
            <a:off x="2421229" y="489397"/>
            <a:ext cx="6838682" cy="552003"/>
          </a:xfrm>
        </p:spPr>
        <p:txBody>
          <a:bodyPr/>
          <a:lstStyle/>
          <a:p>
            <a:r>
              <a:rPr lang="en-US" sz="2400" smtClean="0"/>
              <a:t>Phần 1: Đặt vấn đề</a:t>
            </a:r>
            <a:endParaRPr lang="vi-VN" sz="2400"/>
          </a:p>
        </p:txBody>
      </p:sp>
      <p:sp>
        <p:nvSpPr>
          <p:cNvPr id="5" name="Content Placeholder 4"/>
          <p:cNvSpPr>
            <a:spLocks noGrp="1"/>
          </p:cNvSpPr>
          <p:nvPr>
            <p:ph sz="quarter" idx="12"/>
          </p:nvPr>
        </p:nvSpPr>
        <p:spPr>
          <a:xfrm>
            <a:off x="1401943" y="5290579"/>
            <a:ext cx="10387183" cy="2823693"/>
          </a:xfrm>
        </p:spPr>
        <p:txBody>
          <a:bodyPr/>
          <a:lstStyle/>
          <a:p>
            <a:pPr marL="285750" indent="-285750" algn="l">
              <a:lnSpc>
                <a:spcPct val="150000"/>
              </a:lnSpc>
              <a:buFont typeface="Wingdings" panose="05000000000000000000" pitchFamily="2" charset="2"/>
              <a:buChar char="Ø"/>
            </a:pPr>
            <a:r>
              <a:rPr lang="en-US" sz="2000"/>
              <a:t>Hạn chế về phần cứng, gây tiêu tốn chi phí thiết bị và chi phí năng lượng.</a:t>
            </a:r>
          </a:p>
          <a:p>
            <a:pPr marL="285750" indent="-285750" algn="l">
              <a:lnSpc>
                <a:spcPct val="150000"/>
              </a:lnSpc>
              <a:buFont typeface="Wingdings" panose="05000000000000000000" pitchFamily="2" charset="2"/>
              <a:buChar char="Ø"/>
            </a:pPr>
            <a:r>
              <a:rPr lang="en-US" sz="2000" smtClean="0"/>
              <a:t>Sự </a:t>
            </a:r>
            <a:r>
              <a:rPr lang="en-US" sz="2000"/>
              <a:t>thiếu linh hoạt trong triển khai, duy trì</a:t>
            </a:r>
            <a:r>
              <a:rPr lang="en-US" sz="1600" smtClean="0"/>
              <a:t>.</a:t>
            </a:r>
            <a:endParaRPr lang="en-US" sz="1600"/>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2347" y="1186254"/>
            <a:ext cx="8292255" cy="5212787"/>
          </a:xfrm>
          <a:prstGeom prst="rect">
            <a:avLst/>
          </a:prstGeom>
        </p:spPr>
      </p:pic>
      <p:pic>
        <p:nvPicPr>
          <p:cNvPr id="1026" name="Picture 2" descr="Kết quả hình ảnh cho firewall cứ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54" y="1390216"/>
            <a:ext cx="3562350" cy="375285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Kết quả hình ảnh cho load balancer hardware devic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00970" y="2329421"/>
            <a:ext cx="5799966" cy="21240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2099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anim calcmode="lin" valueType="num">
                                      <p:cBhvr additive="base">
                                        <p:cTn id="11" dur="10" fill="hold"/>
                                        <p:tgtEl>
                                          <p:spTgt spid="1026"/>
                                        </p:tgtEl>
                                        <p:attrNameLst>
                                          <p:attrName>ppt_x</p:attrName>
                                        </p:attrNameLst>
                                      </p:cBhvr>
                                      <p:tavLst>
                                        <p:tav tm="0">
                                          <p:val>
                                            <p:strVal val="#ppt_x"/>
                                          </p:val>
                                        </p:tav>
                                        <p:tav tm="100000">
                                          <p:val>
                                            <p:strVal val="#ppt_x"/>
                                          </p:val>
                                        </p:tav>
                                      </p:tavLst>
                                    </p:anim>
                                    <p:anim calcmode="lin" valueType="num">
                                      <p:cBhvr additive="base">
                                        <p:cTn id="12" dur="1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30"/>
                                        </p:tgtEl>
                                        <p:attrNameLst>
                                          <p:attrName>style.visibility</p:attrName>
                                        </p:attrNameLst>
                                      </p:cBhvr>
                                      <p:to>
                                        <p:strVal val="visible"/>
                                      </p:to>
                                    </p:set>
                                    <p:anim calcmode="lin" valueType="num">
                                      <p:cBhvr additive="base">
                                        <p:cTn id="17" dur="250" fill="hold"/>
                                        <p:tgtEl>
                                          <p:spTgt spid="1030"/>
                                        </p:tgtEl>
                                        <p:attrNameLst>
                                          <p:attrName>ppt_x</p:attrName>
                                        </p:attrNameLst>
                                      </p:cBhvr>
                                      <p:tavLst>
                                        <p:tav tm="0">
                                          <p:val>
                                            <p:strVal val="#ppt_x"/>
                                          </p:val>
                                        </p:tav>
                                        <p:tav tm="100000">
                                          <p:val>
                                            <p:strVal val="#ppt_x"/>
                                          </p:val>
                                        </p:tav>
                                      </p:tavLst>
                                    </p:anim>
                                    <p:anim calcmode="lin" valueType="num">
                                      <p:cBhvr additive="base">
                                        <p:cTn id="18" dur="250" fill="hold"/>
                                        <p:tgtEl>
                                          <p:spTgt spid="1030"/>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 calcmode="lin" valueType="num">
                                      <p:cBhvr additive="base">
                                        <p:cTn id="2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anim calcmode="lin" valueType="num">
                                      <p:cBhvr additive="base">
                                        <p:cTn id="29"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4</a:t>
            </a:fld>
            <a:endParaRPr lang="en-US"/>
          </a:p>
        </p:txBody>
      </p:sp>
      <p:sp>
        <p:nvSpPr>
          <p:cNvPr id="5" name="Content Placeholder 4"/>
          <p:cNvSpPr>
            <a:spLocks noGrp="1"/>
          </p:cNvSpPr>
          <p:nvPr>
            <p:ph sz="quarter" idx="12"/>
          </p:nvPr>
        </p:nvSpPr>
        <p:spPr>
          <a:xfrm>
            <a:off x="92952" y="1798010"/>
            <a:ext cx="6533135" cy="1924365"/>
          </a:xfrm>
        </p:spPr>
        <p:txBody>
          <a:bodyPr/>
          <a:lstStyle/>
          <a:p>
            <a:pPr algn="l">
              <a:lnSpc>
                <a:spcPct val="150000"/>
              </a:lnSpc>
            </a:pPr>
            <a:r>
              <a:rPr lang="en-US" sz="2000" b="1" i="1"/>
              <a:t>Giải pháp:</a:t>
            </a:r>
          </a:p>
          <a:p>
            <a:pPr marL="342900" indent="-342900" algn="l">
              <a:lnSpc>
                <a:spcPct val="150000"/>
              </a:lnSpc>
              <a:buFont typeface="Wingdings" panose="05000000000000000000" pitchFamily="2" charset="2"/>
              <a:buChar char="Ø"/>
            </a:pPr>
            <a:r>
              <a:rPr lang="en-US" sz="2000" i="1" smtClean="0">
                <a:solidFill>
                  <a:srgbClr val="FF0000"/>
                </a:solidFill>
              </a:rPr>
              <a:t>Triển khai SFC Kết hợp </a:t>
            </a:r>
            <a:r>
              <a:rPr lang="en-US" sz="2000" i="1">
                <a:solidFill>
                  <a:srgbClr val="FF0000"/>
                </a:solidFill>
              </a:rPr>
              <a:t>Ảo hóa chức năng </a:t>
            </a:r>
            <a:r>
              <a:rPr lang="en-US" sz="2000" i="1" smtClean="0">
                <a:solidFill>
                  <a:srgbClr val="FF0000"/>
                </a:solidFill>
              </a:rPr>
              <a:t>mạng (NFV) </a:t>
            </a:r>
            <a:r>
              <a:rPr lang="en-US" sz="2000" i="1">
                <a:solidFill>
                  <a:srgbClr val="FF0000"/>
                </a:solidFill>
              </a:rPr>
              <a:t>với điều khiển luồng lưu lượng giữa các VNF </a:t>
            </a:r>
            <a:endParaRPr lang="en-US" sz="2000" i="1" smtClean="0">
              <a:solidFill>
                <a:srgbClr val="FF0000"/>
              </a:solidFill>
            </a:endParaRPr>
          </a:p>
          <a:p>
            <a:pPr algn="l">
              <a:lnSpc>
                <a:spcPct val="150000"/>
              </a:lnSpc>
            </a:pPr>
            <a:endParaRPr lang="en-US" sz="2000" b="1" i="1" smtClean="0"/>
          </a:p>
          <a:p>
            <a:endParaRPr lang="vi-VN"/>
          </a:p>
        </p:txBody>
      </p:sp>
      <p:sp>
        <p:nvSpPr>
          <p:cNvPr id="6" name="Title 1"/>
          <p:cNvSpPr>
            <a:spLocks noGrp="1"/>
          </p:cNvSpPr>
          <p:nvPr>
            <p:ph type="title"/>
          </p:nvPr>
        </p:nvSpPr>
        <p:spPr>
          <a:xfrm>
            <a:off x="2408350" y="592428"/>
            <a:ext cx="6838682" cy="552003"/>
          </a:xfrm>
        </p:spPr>
        <p:txBody>
          <a:bodyPr/>
          <a:lstStyle/>
          <a:p>
            <a:r>
              <a:rPr lang="en-US" sz="2400" smtClean="0"/>
              <a:t>Phần 1: Đặt vấn đề</a:t>
            </a:r>
            <a:endParaRPr lang="vi-VN" sz="2400"/>
          </a:p>
        </p:txBody>
      </p:sp>
      <p:pic>
        <p:nvPicPr>
          <p:cNvPr id="2050" name="Picture 2" descr="Kết quả hình ảnh cho NFV forwarding grap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6087" y="1746488"/>
            <a:ext cx="5565913" cy="320973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27140" y="4606085"/>
            <a:ext cx="10601101" cy="1477328"/>
          </a:xfrm>
          <a:prstGeom prst="rect">
            <a:avLst/>
          </a:prstGeom>
          <a:noFill/>
        </p:spPr>
        <p:txBody>
          <a:bodyPr wrap="square" rtlCol="0">
            <a:spAutoFit/>
          </a:bodyPr>
          <a:lstStyle/>
          <a:p>
            <a:pPr>
              <a:lnSpc>
                <a:spcPct val="150000"/>
              </a:lnSpc>
            </a:pPr>
            <a:r>
              <a:rPr lang="en-US" sz="2000" b="1" i="1"/>
              <a:t>Đề xuất </a:t>
            </a:r>
            <a:r>
              <a:rPr lang="en-US" sz="2000" b="1" i="1" smtClean="0"/>
              <a:t>xây </a:t>
            </a:r>
            <a:r>
              <a:rPr lang="en-US" sz="2000" b="1" i="1"/>
              <a:t>dựng đề tài đồ án:</a:t>
            </a:r>
          </a:p>
          <a:p>
            <a:pPr marL="285750" indent="-285750">
              <a:lnSpc>
                <a:spcPct val="150000"/>
              </a:lnSpc>
              <a:buFont typeface="Wingdings" panose="05000000000000000000" pitchFamily="2" charset="2"/>
              <a:buChar char="ü"/>
            </a:pPr>
            <a:r>
              <a:rPr lang="en-US" sz="2000" smtClean="0"/>
              <a:t>Tìm hiểu các lợi ích của NFV và SFC</a:t>
            </a:r>
          </a:p>
          <a:p>
            <a:pPr marL="285750" indent="-285750">
              <a:lnSpc>
                <a:spcPct val="150000"/>
              </a:lnSpc>
              <a:buFont typeface="Wingdings" panose="05000000000000000000" pitchFamily="2" charset="2"/>
              <a:buChar char="ü"/>
            </a:pPr>
            <a:r>
              <a:rPr lang="en-US" sz="2000" smtClean="0"/>
              <a:t>Xây dựng hệ thống thử nghiệm chuỗi chức năng mạng ảo trên nền tảng OpenStack</a:t>
            </a:r>
            <a:endParaRPr lang="vi-VN" sz="2000"/>
          </a:p>
        </p:txBody>
      </p:sp>
    </p:spTree>
    <p:extLst>
      <p:ext uri="{BB962C8B-B14F-4D97-AF65-F5344CB8AC3E}">
        <p14:creationId xmlns:p14="http://schemas.microsoft.com/office/powerpoint/2010/main" val="1591490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5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nodeType="click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animEffect transition="in" filter="wipe(down)">
                                      <p:cBhvr>
                                        <p:cTn id="17" dur="580">
                                          <p:stCondLst>
                                            <p:cond delay="0"/>
                                          </p:stCondLst>
                                        </p:cTn>
                                        <p:tgtEl>
                                          <p:spTgt spid="2">
                                            <p:txEl>
                                              <p:pRg st="0" end="0"/>
                                            </p:txEl>
                                          </p:spTgt>
                                        </p:tgtEl>
                                      </p:cBhvr>
                                    </p:animEffect>
                                    <p:anim calcmode="lin" valueType="num">
                                      <p:cBhvr>
                                        <p:cTn id="18" dur="1822" tmFilter="0,0; 0.14,0.36; 0.43,0.73; 0.71,0.91; 1.0,1.0">
                                          <p:stCondLst>
                                            <p:cond delay="0"/>
                                          </p:stCondLst>
                                        </p:cTn>
                                        <p:tgtEl>
                                          <p:spTgt spid="2">
                                            <p:txEl>
                                              <p:pRg st="0" end="0"/>
                                            </p:txEl>
                                          </p:spTgt>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2">
                                            <p:txEl>
                                              <p:pRg st="0" end="0"/>
                                            </p:txEl>
                                          </p:spTgt>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2">
                                            <p:txEl>
                                              <p:pRg st="0" end="0"/>
                                            </p:txEl>
                                          </p:spTgt>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2">
                                            <p:txEl>
                                              <p:pRg st="0" end="0"/>
                                            </p:txEl>
                                          </p:spTgt>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2">
                                            <p:txEl>
                                              <p:pRg st="0" end="0"/>
                                            </p:txEl>
                                          </p:spTgt>
                                        </p:tgtEl>
                                        <p:attrNameLst>
                                          <p:attrName>ppt_y</p:attrName>
                                        </p:attrNameLst>
                                      </p:cBhvr>
                                      <p:tavLst>
                                        <p:tav tm="0" fmla="#ppt_y-sin(pi*$)/81">
                                          <p:val>
                                            <p:fltVal val="0"/>
                                          </p:val>
                                        </p:tav>
                                        <p:tav tm="100000">
                                          <p:val>
                                            <p:fltVal val="1"/>
                                          </p:val>
                                        </p:tav>
                                      </p:tavLst>
                                    </p:anim>
                                    <p:animScale>
                                      <p:cBhvr>
                                        <p:cTn id="23" dur="26">
                                          <p:stCondLst>
                                            <p:cond delay="650"/>
                                          </p:stCondLst>
                                        </p:cTn>
                                        <p:tgtEl>
                                          <p:spTgt spid="2">
                                            <p:txEl>
                                              <p:pRg st="0" end="0"/>
                                            </p:txEl>
                                          </p:spTgt>
                                        </p:tgtEl>
                                      </p:cBhvr>
                                      <p:to x="100000" y="60000"/>
                                    </p:animScale>
                                    <p:animScale>
                                      <p:cBhvr>
                                        <p:cTn id="24" dur="166" decel="50000">
                                          <p:stCondLst>
                                            <p:cond delay="676"/>
                                          </p:stCondLst>
                                        </p:cTn>
                                        <p:tgtEl>
                                          <p:spTgt spid="2">
                                            <p:txEl>
                                              <p:pRg st="0" end="0"/>
                                            </p:txEl>
                                          </p:spTgt>
                                        </p:tgtEl>
                                      </p:cBhvr>
                                      <p:to x="100000" y="100000"/>
                                    </p:animScale>
                                    <p:animScale>
                                      <p:cBhvr>
                                        <p:cTn id="25" dur="26">
                                          <p:stCondLst>
                                            <p:cond delay="1312"/>
                                          </p:stCondLst>
                                        </p:cTn>
                                        <p:tgtEl>
                                          <p:spTgt spid="2">
                                            <p:txEl>
                                              <p:pRg st="0" end="0"/>
                                            </p:txEl>
                                          </p:spTgt>
                                        </p:tgtEl>
                                      </p:cBhvr>
                                      <p:to x="100000" y="80000"/>
                                    </p:animScale>
                                    <p:animScale>
                                      <p:cBhvr>
                                        <p:cTn id="26" dur="166" decel="50000">
                                          <p:stCondLst>
                                            <p:cond delay="1338"/>
                                          </p:stCondLst>
                                        </p:cTn>
                                        <p:tgtEl>
                                          <p:spTgt spid="2">
                                            <p:txEl>
                                              <p:pRg st="0" end="0"/>
                                            </p:txEl>
                                          </p:spTgt>
                                        </p:tgtEl>
                                      </p:cBhvr>
                                      <p:to x="100000" y="100000"/>
                                    </p:animScale>
                                    <p:animScale>
                                      <p:cBhvr>
                                        <p:cTn id="27" dur="26">
                                          <p:stCondLst>
                                            <p:cond delay="1642"/>
                                          </p:stCondLst>
                                        </p:cTn>
                                        <p:tgtEl>
                                          <p:spTgt spid="2">
                                            <p:txEl>
                                              <p:pRg st="0" end="0"/>
                                            </p:txEl>
                                          </p:spTgt>
                                        </p:tgtEl>
                                      </p:cBhvr>
                                      <p:to x="100000" y="90000"/>
                                    </p:animScale>
                                    <p:animScale>
                                      <p:cBhvr>
                                        <p:cTn id="28" dur="166" decel="50000">
                                          <p:stCondLst>
                                            <p:cond delay="1668"/>
                                          </p:stCondLst>
                                        </p:cTn>
                                        <p:tgtEl>
                                          <p:spTgt spid="2">
                                            <p:txEl>
                                              <p:pRg st="0" end="0"/>
                                            </p:txEl>
                                          </p:spTgt>
                                        </p:tgtEl>
                                      </p:cBhvr>
                                      <p:to x="100000" y="100000"/>
                                    </p:animScale>
                                    <p:animScale>
                                      <p:cBhvr>
                                        <p:cTn id="29" dur="26">
                                          <p:stCondLst>
                                            <p:cond delay="1808"/>
                                          </p:stCondLst>
                                        </p:cTn>
                                        <p:tgtEl>
                                          <p:spTgt spid="2">
                                            <p:txEl>
                                              <p:pRg st="0" end="0"/>
                                            </p:txEl>
                                          </p:spTgt>
                                        </p:tgtEl>
                                      </p:cBhvr>
                                      <p:to x="100000" y="95000"/>
                                    </p:animScale>
                                    <p:animScale>
                                      <p:cBhvr>
                                        <p:cTn id="30" dur="166" decel="50000">
                                          <p:stCondLst>
                                            <p:cond delay="1834"/>
                                          </p:stCondLst>
                                        </p:cTn>
                                        <p:tgtEl>
                                          <p:spTgt spid="2">
                                            <p:txEl>
                                              <p:pRg st="0" end="0"/>
                                            </p:txEl>
                                          </p:spTgt>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2">
                                            <p:txEl>
                                              <p:pRg st="1" end="1"/>
                                            </p:txEl>
                                          </p:spTgt>
                                        </p:tgtEl>
                                        <p:attrNameLst>
                                          <p:attrName>style.visibility</p:attrName>
                                        </p:attrNameLst>
                                      </p:cBhvr>
                                      <p:to>
                                        <p:strVal val="visible"/>
                                      </p:to>
                                    </p:set>
                                    <p:animEffect transition="in" filter="barn(inVertical)">
                                      <p:cBhvr>
                                        <p:cTn id="35" dur="500"/>
                                        <p:tgtEl>
                                          <p:spTgt spid="2">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6" presetClass="entr" presetSubtype="16" fill="hold" nodeType="clickEffect">
                                  <p:stCondLst>
                                    <p:cond delay="0"/>
                                  </p:stCondLst>
                                  <p:childTnLst>
                                    <p:set>
                                      <p:cBhvr>
                                        <p:cTn id="39" dur="1" fill="hold">
                                          <p:stCondLst>
                                            <p:cond delay="0"/>
                                          </p:stCondLst>
                                        </p:cTn>
                                        <p:tgtEl>
                                          <p:spTgt spid="2">
                                            <p:txEl>
                                              <p:pRg st="2" end="2"/>
                                            </p:txEl>
                                          </p:spTgt>
                                        </p:tgtEl>
                                        <p:attrNameLst>
                                          <p:attrName>style.visibility</p:attrName>
                                        </p:attrNameLst>
                                      </p:cBhvr>
                                      <p:to>
                                        <p:strVal val="visible"/>
                                      </p:to>
                                    </p:set>
                                    <p:animEffect transition="in" filter="circle(in)">
                                      <p:cBhvr>
                                        <p:cTn id="40" dur="20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0568" y="542925"/>
            <a:ext cx="6510867" cy="498475"/>
          </a:xfrm>
        </p:spPr>
        <p:txBody>
          <a:bodyPr/>
          <a:lstStyle/>
          <a:p>
            <a:r>
              <a:rPr lang="en-US" sz="2000" b="1" smtClean="0"/>
              <a:t>Phần 2: Cơ sở lý thuyết chung</a:t>
            </a:r>
            <a:endParaRPr lang="vi-VN" sz="2000" b="1"/>
          </a:p>
        </p:txBody>
      </p:sp>
      <p:sp>
        <p:nvSpPr>
          <p:cNvPr id="3" name="Date Placeholder 2"/>
          <p:cNvSpPr>
            <a:spLocks noGrp="1"/>
          </p:cNvSpPr>
          <p:nvPr>
            <p:ph type="dt" sz="half" idx="10"/>
          </p:nvPr>
        </p:nvSpPr>
        <p:spPr/>
        <p:txBody>
          <a:bodyPr/>
          <a:lstStyle/>
          <a:p>
            <a:fld id="{1B705479-3B61-4209-A1AF-D64B881D5968}"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5</a:t>
            </a:fld>
            <a:endParaRPr lang="en-US"/>
          </a:p>
        </p:txBody>
      </p:sp>
      <p:sp>
        <p:nvSpPr>
          <p:cNvPr id="5" name="Content Placeholder 4"/>
          <p:cNvSpPr>
            <a:spLocks noGrp="1"/>
          </p:cNvSpPr>
          <p:nvPr>
            <p:ph sz="quarter" idx="12"/>
          </p:nvPr>
        </p:nvSpPr>
        <p:spPr>
          <a:xfrm>
            <a:off x="386367" y="1758522"/>
            <a:ext cx="5898524" cy="1203620"/>
          </a:xfrm>
        </p:spPr>
        <p:txBody>
          <a:bodyPr/>
          <a:lstStyle/>
          <a:p>
            <a:pPr algn="l">
              <a:lnSpc>
                <a:spcPct val="150000"/>
              </a:lnSpc>
            </a:pPr>
            <a:r>
              <a:rPr lang="vi-VN" sz="1800" smtClean="0"/>
              <a:t>Là </a:t>
            </a:r>
            <a:r>
              <a:rPr lang="vi-VN" sz="1800"/>
              <a:t>mô hình </a:t>
            </a:r>
            <a:r>
              <a:rPr lang="vi-VN" sz="1800" smtClean="0"/>
              <a:t>cho phép truy cập qua mạng để chia sẻ chung nguồn tài nguyên một cách nhanh chóng, linh hoạt và thuận tiện.</a:t>
            </a:r>
            <a:endParaRPr lang="vi-VN" sz="1800"/>
          </a:p>
          <a:p>
            <a:pPr algn="l">
              <a:lnSpc>
                <a:spcPct val="150000"/>
              </a:lnSpc>
            </a:pPr>
            <a:endParaRPr lang="vi-VN" sz="1800" smtClean="0"/>
          </a:p>
        </p:txBody>
      </p:sp>
      <p:sp>
        <p:nvSpPr>
          <p:cNvPr id="6" name="TextBox 5"/>
          <p:cNvSpPr txBox="1"/>
          <p:nvPr/>
        </p:nvSpPr>
        <p:spPr>
          <a:xfrm>
            <a:off x="386367" y="1358411"/>
            <a:ext cx="4301177" cy="400110"/>
          </a:xfrm>
          <a:prstGeom prst="rect">
            <a:avLst/>
          </a:prstGeom>
          <a:noFill/>
        </p:spPr>
        <p:txBody>
          <a:bodyPr wrap="none" rtlCol="0">
            <a:spAutoFit/>
          </a:bodyPr>
          <a:lstStyle/>
          <a:p>
            <a:r>
              <a:rPr lang="en-US" sz="2000" b="1" smtClean="0"/>
              <a:t>Công nghệ điện toán đám mây [1]</a:t>
            </a:r>
            <a:endParaRPr lang="vi-VN" sz="2000" b="1"/>
          </a:p>
        </p:txBody>
      </p:sp>
      <p:pic>
        <p:nvPicPr>
          <p:cNvPr id="7" name="Picture 6" descr="http://www.athlsolutions.com/web/Portals/0/news/KN_Structure-CloudComputing_03.gif"/>
          <p:cNvPicPr/>
          <p:nvPr/>
        </p:nvPicPr>
        <p:blipFill>
          <a:blip r:embed="rId2">
            <a:extLst>
              <a:ext uri="{28A0092B-C50C-407E-A947-70E740481C1C}">
                <a14:useLocalDpi xmlns:a14="http://schemas.microsoft.com/office/drawing/2010/main" val="0"/>
              </a:ext>
            </a:extLst>
          </a:blip>
          <a:srcRect/>
          <a:stretch>
            <a:fillRect/>
          </a:stretch>
        </p:blipFill>
        <p:spPr bwMode="auto">
          <a:xfrm>
            <a:off x="6666533" y="1425177"/>
            <a:ext cx="5369804" cy="4711035"/>
          </a:xfrm>
          <a:prstGeom prst="rect">
            <a:avLst/>
          </a:prstGeom>
          <a:noFill/>
          <a:ln>
            <a:noFill/>
          </a:ln>
        </p:spPr>
      </p:pic>
      <p:sp>
        <p:nvSpPr>
          <p:cNvPr id="8" name="TextBox 7"/>
          <p:cNvSpPr txBox="1"/>
          <p:nvPr/>
        </p:nvSpPr>
        <p:spPr>
          <a:xfrm>
            <a:off x="326266" y="3780695"/>
            <a:ext cx="5769735" cy="2031325"/>
          </a:xfrm>
          <a:prstGeom prst="rect">
            <a:avLst/>
          </a:prstGeom>
          <a:noFill/>
        </p:spPr>
        <p:txBody>
          <a:bodyPr wrap="square" rtlCol="0">
            <a:spAutoFit/>
          </a:bodyPr>
          <a:lstStyle/>
          <a:p>
            <a:pPr marL="285750" indent="-285750">
              <a:buFont typeface="Wingdings" panose="05000000000000000000" pitchFamily="2" charset="2"/>
              <a:buChar char="Ø"/>
            </a:pPr>
            <a:r>
              <a:rPr lang="vi-VN" b="1" i="1">
                <a:solidFill>
                  <a:srgbClr val="FF0000"/>
                </a:solidFill>
              </a:rPr>
              <a:t>Lợi ích</a:t>
            </a:r>
            <a:r>
              <a:rPr lang="vi-VN" b="1" i="1" smtClean="0">
                <a:solidFill>
                  <a:srgbClr val="FF0000"/>
                </a:solidFill>
              </a:rPr>
              <a:t>:</a:t>
            </a:r>
          </a:p>
          <a:p>
            <a:pPr marL="285750" indent="-285750">
              <a:buFont typeface="Wingdings" panose="05000000000000000000" pitchFamily="2" charset="2"/>
              <a:buChar char="Ø"/>
            </a:pPr>
            <a:endParaRPr lang="vi-VN" b="1" i="1">
              <a:solidFill>
                <a:srgbClr val="FF0000"/>
              </a:solidFill>
            </a:endParaRPr>
          </a:p>
          <a:p>
            <a:pPr marL="285750" indent="-285750">
              <a:buFontTx/>
              <a:buChar char="-"/>
            </a:pPr>
            <a:r>
              <a:rPr lang="vi-VN"/>
              <a:t>Giúp quản lý tập trung và giảm chi phí cho nhà cung cấp</a:t>
            </a:r>
          </a:p>
          <a:p>
            <a:pPr marL="285750" indent="-285750">
              <a:buFontTx/>
              <a:buChar char="-"/>
            </a:pPr>
            <a:r>
              <a:rPr lang="vi-VN"/>
              <a:t>Cung cấp dịch vụ tới người dùng một cách nhanh chóng, linh hoạt, ít phải tương tác với nhà cung cấp</a:t>
            </a:r>
          </a:p>
          <a:p>
            <a:endParaRPr lang="vi-VN"/>
          </a:p>
        </p:txBody>
      </p:sp>
      <p:sp>
        <p:nvSpPr>
          <p:cNvPr id="9" name="TextBox 8"/>
          <p:cNvSpPr txBox="1"/>
          <p:nvPr/>
        </p:nvSpPr>
        <p:spPr>
          <a:xfrm>
            <a:off x="386367" y="6083823"/>
            <a:ext cx="9813701" cy="461665"/>
          </a:xfrm>
          <a:prstGeom prst="rect">
            <a:avLst/>
          </a:prstGeom>
          <a:noFill/>
        </p:spPr>
        <p:txBody>
          <a:bodyPr wrap="square" rtlCol="0">
            <a:spAutoFit/>
          </a:bodyPr>
          <a:lstStyle/>
          <a:p>
            <a:r>
              <a:rPr lang="en-US" sz="1200"/>
              <a:t>[1] Peter Mell, Tim Grance, </a:t>
            </a:r>
            <a:r>
              <a:rPr lang="en-US" sz="1200" i="1"/>
              <a:t>“The NIST Definition of Cloud Computing”</a:t>
            </a:r>
            <a:r>
              <a:rPr lang="en-US" sz="1200"/>
              <a:t>, NIST Special Publication 800-145, September – 2011.</a:t>
            </a:r>
          </a:p>
          <a:p>
            <a:endParaRPr lang="vi-VN" sz="1200"/>
          </a:p>
        </p:txBody>
      </p:sp>
    </p:spTree>
    <p:extLst>
      <p:ext uri="{BB962C8B-B14F-4D97-AF65-F5344CB8AC3E}">
        <p14:creationId xmlns:p14="http://schemas.microsoft.com/office/powerpoint/2010/main" val="3002203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1000"/>
                                        <p:tgtEl>
                                          <p:spTgt spid="5">
                                            <p:txEl>
                                              <p:pRg st="0" end="0"/>
                                            </p:txEl>
                                          </p:spTgt>
                                        </p:tgtEl>
                                      </p:cBhvr>
                                    </p:animEffect>
                                    <p:anim calcmode="lin" valueType="num">
                                      <p:cBhvr>
                                        <p:cTn id="13"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circle(in)">
                                      <p:cBhvr>
                                        <p:cTn id="26"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6</a:t>
            </a:fld>
            <a:endParaRPr lang="en-US"/>
          </a:p>
        </p:txBody>
      </p:sp>
      <p:sp>
        <p:nvSpPr>
          <p:cNvPr id="5" name="Content Placeholder 4"/>
          <p:cNvSpPr>
            <a:spLocks noGrp="1"/>
          </p:cNvSpPr>
          <p:nvPr>
            <p:ph sz="quarter" idx="12"/>
          </p:nvPr>
        </p:nvSpPr>
        <p:spPr>
          <a:xfrm>
            <a:off x="553792" y="1996226"/>
            <a:ext cx="5834130" cy="4175974"/>
          </a:xfrm>
        </p:spPr>
        <p:txBody>
          <a:bodyPr/>
          <a:lstStyle/>
          <a:p>
            <a:pPr algn="l">
              <a:lnSpc>
                <a:spcPct val="150000"/>
              </a:lnSpc>
            </a:pPr>
            <a:r>
              <a:rPr lang="vi-VN" sz="1800" smtClean="0"/>
              <a:t> Có </a:t>
            </a:r>
            <a:r>
              <a:rPr lang="vi-VN" sz="1800"/>
              <a:t>thể coi OpenStack như một hệ điều hành cloud có nhiệm vụ kiểm soát các tài nguyên tính toán (compute), lưu trữ (storage) và </a:t>
            </a:r>
            <a:r>
              <a:rPr lang="vi-VN" sz="1800" smtClean="0"/>
              <a:t>mạng (networking) </a:t>
            </a:r>
            <a:r>
              <a:rPr lang="vi-VN" sz="1800"/>
              <a:t>trong hệ thống lớn Datacenter, tất cả đều có thể được kiểm soát qua giao diện dòng lệnh hoặc một dashboard (do project horizon cung cấp). </a:t>
            </a:r>
          </a:p>
        </p:txBody>
      </p:sp>
      <p:sp>
        <p:nvSpPr>
          <p:cNvPr id="6" name="Title 1"/>
          <p:cNvSpPr>
            <a:spLocks noGrp="1"/>
          </p:cNvSpPr>
          <p:nvPr>
            <p:ph type="title"/>
          </p:nvPr>
        </p:nvSpPr>
        <p:spPr>
          <a:xfrm>
            <a:off x="2840568" y="542925"/>
            <a:ext cx="6510867" cy="498475"/>
          </a:xfrm>
        </p:spPr>
        <p:txBody>
          <a:bodyPr/>
          <a:lstStyle/>
          <a:p>
            <a:r>
              <a:rPr lang="en-US" sz="2000" b="1" smtClean="0"/>
              <a:t>Phần 2: Cơ sở lý thuyết chung</a:t>
            </a:r>
            <a:endParaRPr lang="vi-VN" sz="2000" b="1"/>
          </a:p>
        </p:txBody>
      </p:sp>
      <p:sp>
        <p:nvSpPr>
          <p:cNvPr id="7" name="TextBox 6"/>
          <p:cNvSpPr txBox="1"/>
          <p:nvPr/>
        </p:nvSpPr>
        <p:spPr>
          <a:xfrm>
            <a:off x="695459" y="1519707"/>
            <a:ext cx="2787943" cy="369332"/>
          </a:xfrm>
          <a:prstGeom prst="rect">
            <a:avLst/>
          </a:prstGeom>
          <a:noFill/>
        </p:spPr>
        <p:txBody>
          <a:bodyPr wrap="none" rtlCol="0">
            <a:spAutoFit/>
          </a:bodyPr>
          <a:lstStyle/>
          <a:p>
            <a:r>
              <a:rPr lang="en-US" b="1" smtClean="0"/>
              <a:t>Nền tảng OpenStack [2]</a:t>
            </a:r>
            <a:endParaRPr lang="vi-VN" b="1"/>
          </a:p>
        </p:txBody>
      </p:sp>
      <p:pic>
        <p:nvPicPr>
          <p:cNvPr id="1028" name="Picture 4" descr="Hình ảnh có liên qua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2753" y="2630844"/>
            <a:ext cx="5237364" cy="29067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835260" y="5956221"/>
            <a:ext cx="7703433" cy="461665"/>
          </a:xfrm>
          <a:prstGeom prst="rect">
            <a:avLst/>
          </a:prstGeom>
          <a:noFill/>
        </p:spPr>
        <p:txBody>
          <a:bodyPr wrap="square" rtlCol="0">
            <a:spAutoFit/>
          </a:bodyPr>
          <a:lstStyle/>
          <a:p>
            <a:r>
              <a:rPr lang="en-US" sz="1200"/>
              <a:t>[2] </a:t>
            </a:r>
            <a:r>
              <a:rPr lang="vi-VN" sz="1200"/>
              <a:t>OpenStack docs. [Online]. Availble: </a:t>
            </a:r>
            <a:r>
              <a:rPr lang="vi-VN" sz="1200">
                <a:hlinkClick r:id="rId3"/>
              </a:rPr>
              <a:t>https://docs.openStack.org/pike</a:t>
            </a:r>
            <a:endParaRPr lang="vi-VN" sz="1200"/>
          </a:p>
          <a:p>
            <a:endParaRPr lang="vi-VN" sz="1200"/>
          </a:p>
        </p:txBody>
      </p:sp>
    </p:spTree>
    <p:extLst>
      <p:ext uri="{BB962C8B-B14F-4D97-AF65-F5344CB8AC3E}">
        <p14:creationId xmlns:p14="http://schemas.microsoft.com/office/powerpoint/2010/main" val="200769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wipe(down)">
                                      <p:cBhvr>
                                        <p:cTn id="7" dur="500"/>
                                        <p:tgtEl>
                                          <p:spTgt spid="102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additive="base">
                                        <p:cTn id="12"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7</a:t>
            </a:fld>
            <a:endParaRPr lang="en-US"/>
          </a:p>
        </p:txBody>
      </p:sp>
      <p:sp>
        <p:nvSpPr>
          <p:cNvPr id="7" name="Title 1"/>
          <p:cNvSpPr>
            <a:spLocks noGrp="1"/>
          </p:cNvSpPr>
          <p:nvPr>
            <p:ph type="title"/>
          </p:nvPr>
        </p:nvSpPr>
        <p:spPr>
          <a:xfrm>
            <a:off x="2660264" y="633077"/>
            <a:ext cx="6510867" cy="498475"/>
          </a:xfrm>
        </p:spPr>
        <p:txBody>
          <a:bodyPr/>
          <a:lstStyle/>
          <a:p>
            <a:r>
              <a:rPr lang="en-US" sz="2000" b="1" smtClean="0"/>
              <a:t>Phần 2: Cơ sở lý thuyết chung</a:t>
            </a:r>
            <a:endParaRPr lang="vi-VN" sz="2000" b="1"/>
          </a:p>
        </p:txBody>
      </p:sp>
      <p:sp>
        <p:nvSpPr>
          <p:cNvPr id="8" name="TextBox 7"/>
          <p:cNvSpPr txBox="1"/>
          <p:nvPr/>
        </p:nvSpPr>
        <p:spPr>
          <a:xfrm>
            <a:off x="407592" y="1221284"/>
            <a:ext cx="2454518" cy="369332"/>
          </a:xfrm>
          <a:prstGeom prst="rect">
            <a:avLst/>
          </a:prstGeom>
          <a:noFill/>
        </p:spPr>
        <p:txBody>
          <a:bodyPr wrap="none" rtlCol="0">
            <a:spAutoFit/>
          </a:bodyPr>
          <a:lstStyle/>
          <a:p>
            <a:r>
              <a:rPr lang="en-US" b="1" smtClean="0"/>
              <a:t>Kiến trúc OpenStack</a:t>
            </a:r>
            <a:endParaRPr lang="vi-VN" b="1"/>
          </a:p>
        </p:txBody>
      </p:sp>
      <p:pic>
        <p:nvPicPr>
          <p:cNvPr id="5" name="Picture 4"/>
          <p:cNvPicPr>
            <a:picLocks noChangeAspect="1"/>
          </p:cNvPicPr>
          <p:nvPr/>
        </p:nvPicPr>
        <p:blipFill>
          <a:blip r:embed="rId2"/>
          <a:stretch>
            <a:fillRect/>
          </a:stretch>
        </p:blipFill>
        <p:spPr>
          <a:xfrm>
            <a:off x="1041400" y="1793816"/>
            <a:ext cx="9838269" cy="4581584"/>
          </a:xfrm>
          <a:prstGeom prst="rect">
            <a:avLst/>
          </a:prstGeom>
        </p:spPr>
      </p:pic>
    </p:spTree>
    <p:extLst>
      <p:ext uri="{BB962C8B-B14F-4D97-AF65-F5344CB8AC3E}">
        <p14:creationId xmlns:p14="http://schemas.microsoft.com/office/powerpoint/2010/main" val="32536857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8</a:t>
            </a:fld>
            <a:endParaRPr lang="en-US"/>
          </a:p>
        </p:txBody>
      </p:sp>
      <p:sp>
        <p:nvSpPr>
          <p:cNvPr id="5" name="Content Placeholder 4"/>
          <p:cNvSpPr>
            <a:spLocks noGrp="1"/>
          </p:cNvSpPr>
          <p:nvPr>
            <p:ph sz="quarter" idx="12"/>
          </p:nvPr>
        </p:nvSpPr>
        <p:spPr>
          <a:xfrm>
            <a:off x="403561" y="2502684"/>
            <a:ext cx="5136998" cy="2854927"/>
          </a:xfrm>
        </p:spPr>
        <p:txBody>
          <a:bodyPr/>
          <a:lstStyle/>
          <a:p>
            <a:pPr algn="l"/>
            <a:r>
              <a:rPr lang="en-US" sz="1800" b="1" i="1" smtClean="0">
                <a:solidFill>
                  <a:srgbClr val="FF0000"/>
                </a:solidFill>
              </a:rPr>
              <a:t>Lợi ích NFV đem lại</a:t>
            </a:r>
            <a:r>
              <a:rPr lang="en-US" sz="1800" b="1" i="1" smtClean="0"/>
              <a:t>: </a:t>
            </a:r>
          </a:p>
          <a:p>
            <a:pPr marL="285750" indent="-285750" algn="l">
              <a:buFontTx/>
              <a:buChar char="-"/>
            </a:pPr>
            <a:r>
              <a:rPr lang="en-US" sz="1800" smtClean="0"/>
              <a:t>Tiết kiệm chi phí thiết bị và chi phí năng lượng</a:t>
            </a:r>
          </a:p>
          <a:p>
            <a:pPr marL="285750" indent="-285750" algn="l">
              <a:buFontTx/>
              <a:buChar char="-"/>
            </a:pPr>
            <a:r>
              <a:rPr lang="en-US" sz="1800" smtClean="0"/>
              <a:t>Khả năng tùy biến cao, dễ dàng nâng cấp</a:t>
            </a:r>
          </a:p>
          <a:p>
            <a:pPr marL="285750" indent="-285750" algn="l">
              <a:buFontTx/>
              <a:buChar char="-"/>
            </a:pPr>
            <a:r>
              <a:rPr lang="en-US" sz="1800" smtClean="0"/>
              <a:t>Quản lý tập trung </a:t>
            </a:r>
          </a:p>
          <a:p>
            <a:pPr marL="285750" indent="-285750" algn="l">
              <a:buFontTx/>
              <a:buChar char="-"/>
            </a:pPr>
            <a:r>
              <a:rPr lang="en-US" sz="1800" smtClean="0"/>
              <a:t>Khả </a:t>
            </a:r>
            <a:r>
              <a:rPr lang="en-US" sz="1800"/>
              <a:t>năng mở rộng linh hoạt đáp ứng nhu cầu với các mạng thay đổi thường xuyên</a:t>
            </a:r>
            <a:r>
              <a:rPr lang="en-US" sz="1800" smtClean="0"/>
              <a:t>.</a:t>
            </a:r>
          </a:p>
          <a:p>
            <a:pPr marL="285750" indent="-285750" algn="l">
              <a:buFontTx/>
              <a:buChar char="-"/>
            </a:pPr>
            <a:endParaRPr lang="vi-VN"/>
          </a:p>
        </p:txBody>
      </p:sp>
      <p:sp>
        <p:nvSpPr>
          <p:cNvPr id="6" name="Title 1"/>
          <p:cNvSpPr>
            <a:spLocks noGrp="1"/>
          </p:cNvSpPr>
          <p:nvPr>
            <p:ph type="title"/>
          </p:nvPr>
        </p:nvSpPr>
        <p:spPr>
          <a:xfrm>
            <a:off x="2660264" y="633077"/>
            <a:ext cx="6510867" cy="498475"/>
          </a:xfrm>
        </p:spPr>
        <p:txBody>
          <a:bodyPr/>
          <a:lstStyle/>
          <a:p>
            <a:r>
              <a:rPr lang="en-US" sz="2000" b="1" smtClean="0"/>
              <a:t>Phần 2: Cơ sở lý thuyết chung</a:t>
            </a:r>
            <a:endParaRPr lang="vi-VN" sz="2000" b="1"/>
          </a:p>
        </p:txBody>
      </p:sp>
      <p:sp>
        <p:nvSpPr>
          <p:cNvPr id="7" name="TextBox 6"/>
          <p:cNvSpPr txBox="1"/>
          <p:nvPr/>
        </p:nvSpPr>
        <p:spPr>
          <a:xfrm>
            <a:off x="403561" y="1537952"/>
            <a:ext cx="5224507" cy="369332"/>
          </a:xfrm>
          <a:prstGeom prst="rect">
            <a:avLst/>
          </a:prstGeom>
          <a:noFill/>
        </p:spPr>
        <p:txBody>
          <a:bodyPr wrap="none" rtlCol="0">
            <a:spAutoFit/>
          </a:bodyPr>
          <a:lstStyle/>
          <a:p>
            <a:r>
              <a:rPr lang="en-US" b="1" smtClean="0"/>
              <a:t>Công nghệ Ảo hóa chức năng mạng – NFV [3]</a:t>
            </a:r>
            <a:endParaRPr lang="vi-VN" b="1"/>
          </a:p>
        </p:txBody>
      </p:sp>
      <p:pic>
        <p:nvPicPr>
          <p:cNvPr id="2050" name="Picture 2" descr="Kết quả hình ảnh cho network function virtualiz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09918" y="1497039"/>
            <a:ext cx="6382082" cy="418758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99565" y="5932269"/>
            <a:ext cx="12046227" cy="646331"/>
          </a:xfrm>
          <a:prstGeom prst="rect">
            <a:avLst/>
          </a:prstGeom>
          <a:noFill/>
        </p:spPr>
        <p:txBody>
          <a:bodyPr wrap="square" rtlCol="0">
            <a:spAutoFit/>
          </a:bodyPr>
          <a:lstStyle/>
          <a:p>
            <a:r>
              <a:rPr lang="vi-VN" sz="1200"/>
              <a:t>[3] </a:t>
            </a:r>
            <a:r>
              <a:rPr lang="en-US" sz="1200"/>
              <a:t>ETSI Industry Specification Group, </a:t>
            </a:r>
            <a:r>
              <a:rPr lang="en-US" sz="1200" i="1"/>
              <a:t>Network Funtions Virtualisation (NFV): Use cases</a:t>
            </a:r>
            <a:r>
              <a:rPr lang="en-US" sz="1200"/>
              <a:t>. </a:t>
            </a:r>
            <a:r>
              <a:rPr lang="fr-FR" sz="1200"/>
              <a:t>[Online]. Available: </a:t>
            </a:r>
            <a:r>
              <a:rPr lang="fr-FR" sz="1200" u="sng">
                <a:solidFill>
                  <a:srgbClr val="FF0000"/>
                </a:solidFill>
                <a:hlinkClick r:id="rId4"/>
              </a:rPr>
              <a:t>http://www.etsi.org/deliver/etsi_gs/NFV/001_099/001/01.01.01_60/gs_NFV001v010101p.pdf</a:t>
            </a:r>
            <a:r>
              <a:rPr lang="fr-FR" sz="1200"/>
              <a:t>. </a:t>
            </a:r>
            <a:endParaRPr lang="vi-VN" sz="1200"/>
          </a:p>
          <a:p>
            <a:endParaRPr lang="vi-VN" sz="1200"/>
          </a:p>
        </p:txBody>
      </p:sp>
    </p:spTree>
    <p:extLst>
      <p:ext uri="{BB962C8B-B14F-4D97-AF65-F5344CB8AC3E}">
        <p14:creationId xmlns:p14="http://schemas.microsoft.com/office/powerpoint/2010/main" val="1330011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barn(inVertical)">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additive="base">
                                        <p:cTn id="12"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5">
                                            <p:txEl>
                                              <p:pRg st="1" end="1"/>
                                            </p:txEl>
                                          </p:spTgt>
                                        </p:tgtEl>
                                        <p:attrNameLst>
                                          <p:attrName>style.visibility</p:attrName>
                                        </p:attrNameLst>
                                      </p:cBhvr>
                                      <p:to>
                                        <p:strVal val="visible"/>
                                      </p:to>
                                    </p:set>
                                    <p:anim calcmode="lin" valueType="num">
                                      <p:cBhvr additive="base">
                                        <p:cTn id="16"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5">
                                            <p:txEl>
                                              <p:pRg st="2" end="2"/>
                                            </p:txEl>
                                          </p:spTgt>
                                        </p:tgtEl>
                                        <p:attrNameLst>
                                          <p:attrName>style.visibility</p:attrName>
                                        </p:attrNameLst>
                                      </p:cBhvr>
                                      <p:to>
                                        <p:strVal val="visible"/>
                                      </p:to>
                                    </p:set>
                                    <p:anim calcmode="lin" valueType="num">
                                      <p:cBhvr additive="base">
                                        <p:cTn id="20"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5">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 calcmode="lin" valueType="num">
                                      <p:cBhvr additive="base">
                                        <p:cTn id="24"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3" end="3"/>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5">
                                            <p:txEl>
                                              <p:pRg st="4" end="4"/>
                                            </p:txEl>
                                          </p:spTgt>
                                        </p:tgtEl>
                                        <p:attrNameLst>
                                          <p:attrName>style.visibility</p:attrName>
                                        </p:attrNameLst>
                                      </p:cBhvr>
                                      <p:to>
                                        <p:strVal val="visible"/>
                                      </p:to>
                                    </p:set>
                                    <p:anim calcmode="lin" valueType="num">
                                      <p:cBhvr additive="base">
                                        <p:cTn id="28"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4E21F99-F941-496A-A1F3-9DD420D73B07}" type="datetime1">
              <a:rPr lang="vi-VN" smtClean="0"/>
              <a:t>18/06/2018</a:t>
            </a:fld>
            <a:endParaRPr lang="en-US"/>
          </a:p>
        </p:txBody>
      </p:sp>
      <p:sp>
        <p:nvSpPr>
          <p:cNvPr id="4" name="Slide Number Placeholder 3"/>
          <p:cNvSpPr>
            <a:spLocks noGrp="1"/>
          </p:cNvSpPr>
          <p:nvPr>
            <p:ph type="sldNum" sz="quarter" idx="11"/>
          </p:nvPr>
        </p:nvSpPr>
        <p:spPr/>
        <p:txBody>
          <a:bodyPr/>
          <a:lstStyle/>
          <a:p>
            <a:fld id="{7A317FDF-4812-475A-B61B-93B01BD7C49A}" type="slidenum">
              <a:rPr lang="en-US" smtClean="0"/>
              <a:pPr/>
              <a:t>9</a:t>
            </a:fld>
            <a:endParaRPr lang="en-US"/>
          </a:p>
        </p:txBody>
      </p:sp>
      <p:sp>
        <p:nvSpPr>
          <p:cNvPr id="6" name="Title 1"/>
          <p:cNvSpPr>
            <a:spLocks noGrp="1"/>
          </p:cNvSpPr>
          <p:nvPr>
            <p:ph type="title"/>
          </p:nvPr>
        </p:nvSpPr>
        <p:spPr>
          <a:xfrm>
            <a:off x="2660264" y="633077"/>
            <a:ext cx="6510867" cy="498475"/>
          </a:xfrm>
        </p:spPr>
        <p:txBody>
          <a:bodyPr/>
          <a:lstStyle/>
          <a:p>
            <a:r>
              <a:rPr lang="en-US" sz="2000" b="1" smtClean="0"/>
              <a:t>Phần 2: Cơ sở lý thuyết chung</a:t>
            </a:r>
            <a:endParaRPr lang="vi-VN" sz="2000" b="1"/>
          </a:p>
        </p:txBody>
      </p:sp>
      <p:sp>
        <p:nvSpPr>
          <p:cNvPr id="7" name="TextBox 6"/>
          <p:cNvSpPr txBox="1"/>
          <p:nvPr/>
        </p:nvSpPr>
        <p:spPr>
          <a:xfrm>
            <a:off x="528034" y="1558344"/>
            <a:ext cx="3826689" cy="369332"/>
          </a:xfrm>
          <a:prstGeom prst="rect">
            <a:avLst/>
          </a:prstGeom>
          <a:noFill/>
        </p:spPr>
        <p:txBody>
          <a:bodyPr wrap="none" rtlCol="0">
            <a:spAutoFit/>
          </a:bodyPr>
          <a:lstStyle/>
          <a:p>
            <a:r>
              <a:rPr lang="en-US" b="1" smtClean="0"/>
              <a:t>Chuỗi chức năng mạng – SFC [4]</a:t>
            </a:r>
            <a:endParaRPr lang="vi-VN" b="1"/>
          </a:p>
        </p:txBody>
      </p:sp>
      <p:pic>
        <p:nvPicPr>
          <p:cNvPr id="4098" name="Picture 2" descr="https://static1.squarespace.com/static/57befcfbb3db2b9f084a3e73/t/58946c2659cc68f6efdafc2d/1486122076016/?format=1000w"/>
          <p:cNvPicPr>
            <a:picLocks noGrp="1" noChangeAspect="1" noChangeArrowheads="1"/>
          </p:cNvPicPr>
          <p:nvPr>
            <p:ph sz="quarter" idx="12"/>
          </p:nvPr>
        </p:nvPicPr>
        <p:blipFill>
          <a:blip r:embed="rId3">
            <a:extLst>
              <a:ext uri="{28A0092B-C50C-407E-A947-70E740481C1C}">
                <a14:useLocalDpi xmlns:a14="http://schemas.microsoft.com/office/drawing/2010/main" val="0"/>
              </a:ext>
            </a:extLst>
          </a:blip>
          <a:srcRect/>
          <a:stretch>
            <a:fillRect/>
          </a:stretch>
        </p:blipFill>
        <p:spPr bwMode="auto">
          <a:xfrm>
            <a:off x="4833530" y="2275406"/>
            <a:ext cx="7134765" cy="368335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643944" y="2459863"/>
            <a:ext cx="3313234" cy="2534027"/>
          </a:xfrm>
          <a:prstGeom prst="rect">
            <a:avLst/>
          </a:prstGeom>
          <a:noFill/>
        </p:spPr>
        <p:txBody>
          <a:bodyPr wrap="square" rtlCol="0">
            <a:spAutoFit/>
          </a:bodyPr>
          <a:lstStyle/>
          <a:p>
            <a:pPr algn="just">
              <a:lnSpc>
                <a:spcPct val="150000"/>
              </a:lnSpc>
            </a:pPr>
            <a:r>
              <a:rPr lang="vi-VN"/>
              <a:t>Chuỗi các chức năng dịch vụ</a:t>
            </a:r>
            <a:r>
              <a:rPr lang="en-US"/>
              <a:t> mạng</a:t>
            </a:r>
            <a:r>
              <a:rPr lang="vi-VN"/>
              <a:t> SFC định nghĩa và tạo ra một chuỗi các dịch vụ </a:t>
            </a:r>
            <a:r>
              <a:rPr lang="en-US"/>
              <a:t>mạng </a:t>
            </a:r>
            <a:r>
              <a:rPr lang="vi-VN"/>
              <a:t>theo thứ tự mong muốn và điều khiển lưu lượng truy cập thông qua chúng</a:t>
            </a:r>
          </a:p>
        </p:txBody>
      </p:sp>
    </p:spTree>
    <p:extLst>
      <p:ext uri="{BB962C8B-B14F-4D97-AF65-F5344CB8AC3E}">
        <p14:creationId xmlns:p14="http://schemas.microsoft.com/office/powerpoint/2010/main" val="252325317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FIL">
      <a:dk1>
        <a:sysClr val="windowText" lastClr="000000"/>
      </a:dk1>
      <a:lt1>
        <a:sysClr val="window" lastClr="FFFFFF"/>
      </a:lt1>
      <a:dk2>
        <a:srgbClr val="1A237E"/>
      </a:dk2>
      <a:lt2>
        <a:srgbClr val="E3F2FD"/>
      </a:lt2>
      <a:accent1>
        <a:srgbClr val="3F51B5"/>
      </a:accent1>
      <a:accent2>
        <a:srgbClr val="5C6BC0"/>
      </a:accent2>
      <a:accent3>
        <a:srgbClr val="7986CB"/>
      </a:accent3>
      <a:accent4>
        <a:srgbClr val="64B5F6"/>
      </a:accent4>
      <a:accent5>
        <a:srgbClr val="2196F3"/>
      </a:accent5>
      <a:accent6>
        <a:srgbClr val="1976D2"/>
      </a:accent6>
      <a:hlink>
        <a:srgbClr val="FF9800"/>
      </a:hlink>
      <a:folHlink>
        <a:srgbClr val="00BCD4"/>
      </a:folHlink>
    </a:clrScheme>
    <a:fontScheme name="FIL">
      <a:majorFont>
        <a:latin typeface="UTM Avo"/>
        <a:ea typeface=""/>
        <a:cs typeface=""/>
      </a:majorFont>
      <a:minorFont>
        <a:latin typeface="UTM Av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L ppt template.potx" id="{01DB8726-07BC-4CAE-AB5B-886DD7E3C884}" vid="{07734BE9-B25B-426F-9E38-C466189E1B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FIL ppt template</Template>
  <TotalTime>2216</TotalTime>
  <Words>1790</Words>
  <Application>Microsoft Office PowerPoint</Application>
  <PresentationFormat>Widescreen</PresentationFormat>
  <Paragraphs>230</Paragraphs>
  <Slides>25</Slides>
  <Notes>4</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UTM Avo</vt:lpstr>
      <vt:lpstr>Wingdings</vt:lpstr>
      <vt:lpstr>Office Theme</vt:lpstr>
      <vt:lpstr>Xây dựng chuỗi chức năng mạng ảo hóa trên nền tảng OpenStack</vt:lpstr>
      <vt:lpstr>Nội dung</vt:lpstr>
      <vt:lpstr>Phần 1: Đặt vấn đề</vt:lpstr>
      <vt:lpstr>Phần 1: Đặt vấn đề</vt:lpstr>
      <vt:lpstr>Phần 2: Cơ sở lý thuyết chung</vt:lpstr>
      <vt:lpstr>Phần 2: Cơ sở lý thuyết chung</vt:lpstr>
      <vt:lpstr>Phần 2: Cơ sở lý thuyết chung</vt:lpstr>
      <vt:lpstr>Phần 2: Cơ sở lý thuyết chung</vt:lpstr>
      <vt:lpstr>Phần 2: Cơ sở lý thuyết chung</vt:lpstr>
      <vt:lpstr>Phần 3: Xây dựng chuỗi chức năng mạng </vt:lpstr>
      <vt:lpstr>Phần 3: Xây dựng chuỗi chức năng mạng </vt:lpstr>
      <vt:lpstr>Phần 3: Xây dựng chuỗi chức năng mạng </vt:lpstr>
      <vt:lpstr>Phần 3: Xây dựng chuỗi chức năng mạng </vt:lpstr>
      <vt:lpstr>Phần 3: Xây dựng chuỗi chức năng mạng </vt:lpstr>
      <vt:lpstr>Phần 3: Xây dựng chuỗi chức năng mạng </vt:lpstr>
      <vt:lpstr>Phần 3: Xây dựng chuỗi chức năng mạng </vt:lpstr>
      <vt:lpstr>Phần 3: Xây dựng chuỗi chức năng mạng </vt:lpstr>
      <vt:lpstr>Phần 4: Kết quả đo đạc và đánh giá</vt:lpstr>
      <vt:lpstr>Phần 4: Kết quả đo đạc và đánh giá</vt:lpstr>
      <vt:lpstr>Phần 4: Kết quả đo đạc và đánh giá</vt:lpstr>
      <vt:lpstr>Phần 4: Kết quả đo đạc và đánh giá</vt:lpstr>
      <vt:lpstr>Phần 4: Kết quả đo đạc và đánh giá</vt:lpstr>
      <vt:lpstr>Định hướng phát triển</vt:lpstr>
      <vt:lpstr>Tài liệu tham khảo</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XuanSon</dc:creator>
  <cp:lastModifiedBy>Thanh Tâm Potter</cp:lastModifiedBy>
  <cp:revision>166</cp:revision>
  <dcterms:created xsi:type="dcterms:W3CDTF">2016-12-27T04:16:53Z</dcterms:created>
  <dcterms:modified xsi:type="dcterms:W3CDTF">2018-06-18T01:02:53Z</dcterms:modified>
</cp:coreProperties>
</file>

<file path=docProps/thumbnail.jpeg>
</file>